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4" r:id="rId5"/>
    <p:sldMasterId id="2147483692" r:id="rId6"/>
    <p:sldMasterId id="2147483704" r:id="rId7"/>
    <p:sldMasterId id="2147483716" r:id="rId8"/>
    <p:sldMasterId id="2147483728" r:id="rId9"/>
  </p:sldMasterIdLst>
  <p:notesMasterIdLst>
    <p:notesMasterId r:id="rId16"/>
  </p:notesMasterIdLst>
  <p:handoutMasterIdLst>
    <p:handoutMasterId r:id="rId17"/>
  </p:handoutMasterIdLst>
  <p:sldIdLst>
    <p:sldId id="376" r:id="rId10"/>
    <p:sldId id="429" r:id="rId11"/>
    <p:sldId id="453" r:id="rId12"/>
    <p:sldId id="430" r:id="rId13"/>
    <p:sldId id="417" r:id="rId14"/>
    <p:sldId id="446" r:id="rId15"/>
  </p:sldIdLst>
  <p:sldSz cx="9144000" cy="6858000" type="screen4x3"/>
  <p:notesSz cx="6669088" cy="97758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2EF"/>
    <a:srgbClr val="FFCCFF"/>
    <a:srgbClr val="B381D9"/>
    <a:srgbClr val="0099FF"/>
    <a:srgbClr val="3366CC"/>
    <a:srgbClr val="003399"/>
    <a:srgbClr val="336699"/>
    <a:srgbClr val="FF7C80"/>
    <a:srgbClr val="66669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4587" autoAdjust="0"/>
  </p:normalViewPr>
  <p:slideViewPr>
    <p:cSldViewPr>
      <p:cViewPr varScale="1">
        <p:scale>
          <a:sx n="50" d="100"/>
          <a:sy n="50" d="100"/>
        </p:scale>
        <p:origin x="-107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C4A2F-4769-49F8-BE30-2CD8B84F3CF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9" csCatId="colorful" phldr="1"/>
      <dgm:spPr/>
      <dgm:t>
        <a:bodyPr/>
        <a:lstStyle/>
        <a:p>
          <a:endParaRPr lang="fr-FR"/>
        </a:p>
      </dgm:t>
    </dgm:pt>
    <dgm:pt modelId="{F7B58164-F554-483F-9644-BF768E927FA0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2400" b="1" dirty="0" smtClean="0">
              <a:solidFill>
                <a:schemeClr val="bg1"/>
              </a:solidFill>
            </a:rPr>
            <a:t>Demographics</a:t>
          </a:r>
          <a:endParaRPr lang="fr-FR" sz="2400" b="1" dirty="0">
            <a:solidFill>
              <a:schemeClr val="bg1"/>
            </a:solidFill>
          </a:endParaRPr>
        </a:p>
      </dgm:t>
    </dgm:pt>
    <dgm:pt modelId="{5E0FCC4B-6CE3-4460-A4DD-130A9E39D93E}" type="parTrans" cxnId="{109CF6EF-9D3B-41B3-B28C-4E345272AD3B}">
      <dgm:prSet/>
      <dgm:spPr/>
      <dgm:t>
        <a:bodyPr/>
        <a:lstStyle/>
        <a:p>
          <a:endParaRPr lang="fr-FR"/>
        </a:p>
      </dgm:t>
    </dgm:pt>
    <dgm:pt modelId="{FA0ED741-C03F-4C66-A68D-49F38DAD3618}" type="sibTrans" cxnId="{109CF6EF-9D3B-41B3-B28C-4E345272AD3B}">
      <dgm:prSet/>
      <dgm:spPr/>
      <dgm:t>
        <a:bodyPr/>
        <a:lstStyle/>
        <a:p>
          <a:endParaRPr lang="fr-FR"/>
        </a:p>
      </dgm:t>
    </dgm:pt>
    <dgm:pt modelId="{34B3901C-D8F6-492F-BAA2-91CBB402BCC4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fr-FR" sz="2400" b="1" dirty="0">
              <a:solidFill>
                <a:srgbClr val="FFFFFF"/>
              </a:solidFill>
            </a:rPr>
            <a:t>Medical</a:t>
          </a:r>
          <a:r>
            <a:rPr lang="fr-FR" sz="2400" b="1" baseline="0" dirty="0">
              <a:solidFill>
                <a:srgbClr val="FFFFFF"/>
              </a:solidFill>
            </a:rPr>
            <a:t> History</a:t>
          </a:r>
          <a:endParaRPr lang="fr-FR" sz="2400" b="1" dirty="0">
            <a:solidFill>
              <a:srgbClr val="FFFFFF"/>
            </a:solidFill>
          </a:endParaRPr>
        </a:p>
      </dgm:t>
    </dgm:pt>
    <dgm:pt modelId="{AB8F52AA-EABF-4E12-9A17-EB6D4079AE3D}" type="parTrans" cxnId="{F9634BEA-926B-409E-AD0E-03975734D2EE}">
      <dgm:prSet/>
      <dgm:spPr/>
      <dgm:t>
        <a:bodyPr/>
        <a:lstStyle/>
        <a:p>
          <a:endParaRPr lang="fr-FR"/>
        </a:p>
      </dgm:t>
    </dgm:pt>
    <dgm:pt modelId="{9CE7369A-774E-4609-9661-948FCEF494FE}" type="sibTrans" cxnId="{F9634BEA-926B-409E-AD0E-03975734D2EE}">
      <dgm:prSet/>
      <dgm:spPr/>
      <dgm:t>
        <a:bodyPr/>
        <a:lstStyle/>
        <a:p>
          <a:endParaRPr lang="fr-FR"/>
        </a:p>
      </dgm:t>
    </dgm:pt>
    <dgm:pt modelId="{17FCCC98-4709-43F7-9E6D-15DF0211EC59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fr-FR" sz="2400" b="1" dirty="0">
              <a:solidFill>
                <a:srgbClr val="FFFFFF"/>
              </a:solidFill>
            </a:rPr>
            <a:t>Prescription</a:t>
          </a:r>
        </a:p>
      </dgm:t>
    </dgm:pt>
    <dgm:pt modelId="{0038F5D3-DA16-4E51-B3F1-9929B98F161B}" type="parTrans" cxnId="{EB9A8CC0-AC8C-4C02-97D2-5D4129589FDB}">
      <dgm:prSet/>
      <dgm:spPr/>
      <dgm:t>
        <a:bodyPr/>
        <a:lstStyle/>
        <a:p>
          <a:endParaRPr lang="fr-FR"/>
        </a:p>
      </dgm:t>
    </dgm:pt>
    <dgm:pt modelId="{211ED1CD-8E2A-4F0D-BD04-B1A3BB7CE2A4}" type="sibTrans" cxnId="{EB9A8CC0-AC8C-4C02-97D2-5D4129589FDB}">
      <dgm:prSet/>
      <dgm:spPr/>
      <dgm:t>
        <a:bodyPr/>
        <a:lstStyle/>
        <a:p>
          <a:endParaRPr lang="fr-FR"/>
        </a:p>
      </dgm:t>
    </dgm:pt>
    <dgm:pt modelId="{CCAA2E4B-A883-41BA-BD07-7C4DFD26FFBB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1600" dirty="0" smtClean="0">
              <a:solidFill>
                <a:srgbClr val="FFFFFF"/>
              </a:solidFill>
            </a:rPr>
            <a:t>Height, weight, BP, laboratory results, immunizations, life habits…</a:t>
          </a:r>
          <a:endParaRPr lang="fr-FR" sz="1600" dirty="0">
            <a:solidFill>
              <a:srgbClr val="FFFFFF"/>
            </a:solidFill>
          </a:endParaRPr>
        </a:p>
      </dgm:t>
    </dgm:pt>
    <dgm:pt modelId="{24A0617F-1D00-4509-8097-AFD977941044}" type="parTrans" cxnId="{7A155320-BE23-4411-9AE4-F11C2535919B}">
      <dgm:prSet/>
      <dgm:spPr/>
      <dgm:t>
        <a:bodyPr/>
        <a:lstStyle/>
        <a:p>
          <a:endParaRPr lang="en-US"/>
        </a:p>
      </dgm:t>
    </dgm:pt>
    <dgm:pt modelId="{420B8A6C-169A-4C5C-90D9-21461BA0636F}" type="sibTrans" cxnId="{7A155320-BE23-4411-9AE4-F11C2535919B}">
      <dgm:prSet/>
      <dgm:spPr/>
      <dgm:t>
        <a:bodyPr/>
        <a:lstStyle/>
        <a:p>
          <a:endParaRPr lang="en-US"/>
        </a:p>
      </dgm:t>
    </dgm:pt>
    <dgm:pt modelId="{2F2325CE-4B1C-4F09-9A8C-6EC76A8220B5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1600" dirty="0" smtClean="0">
              <a:solidFill>
                <a:schemeClr val="bg1"/>
              </a:solidFill>
            </a:rPr>
            <a:t>Year of birth, gender, registration dates etc</a:t>
          </a:r>
          <a:endParaRPr lang="fr-FR" sz="1600" dirty="0">
            <a:solidFill>
              <a:schemeClr val="bg1"/>
            </a:solidFill>
          </a:endParaRPr>
        </a:p>
      </dgm:t>
    </dgm:pt>
    <dgm:pt modelId="{D95B2D35-85C6-4C39-9673-DDB6694F098F}" type="parTrans" cxnId="{C456893A-0FDB-48AF-8706-7A366D2187BC}">
      <dgm:prSet/>
      <dgm:spPr/>
      <dgm:t>
        <a:bodyPr/>
        <a:lstStyle/>
        <a:p>
          <a:endParaRPr lang="en-US"/>
        </a:p>
      </dgm:t>
    </dgm:pt>
    <dgm:pt modelId="{B25A2287-5F4B-4AB9-922A-E8822CB1883F}" type="sibTrans" cxnId="{C456893A-0FDB-48AF-8706-7A366D2187BC}">
      <dgm:prSet/>
      <dgm:spPr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E3B9848-C21A-4A97-9B66-7CF0E3058791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1600" dirty="0" smtClean="0">
              <a:solidFill>
                <a:srgbClr val="FFFFFF"/>
              </a:solidFill>
            </a:rPr>
            <a:t>Event dates, diagnosis, symptoms, risk factors, co-morbidities, referrals…</a:t>
          </a:r>
          <a:endParaRPr lang="fr-FR" sz="1600" dirty="0">
            <a:solidFill>
              <a:srgbClr val="FFFFFF"/>
            </a:solidFill>
          </a:endParaRPr>
        </a:p>
      </dgm:t>
    </dgm:pt>
    <dgm:pt modelId="{943F78F8-450D-423B-9FD2-17B46B79ECA9}" type="parTrans" cxnId="{7532B049-8CE0-4FDA-ACAF-5720938781F6}">
      <dgm:prSet/>
      <dgm:spPr/>
      <dgm:t>
        <a:bodyPr/>
        <a:lstStyle/>
        <a:p>
          <a:endParaRPr lang="en-US"/>
        </a:p>
      </dgm:t>
    </dgm:pt>
    <dgm:pt modelId="{5F4A58E1-A6C0-4C57-A263-6BFF2D717E9E}" type="sibTrans" cxnId="{7532B049-8CE0-4FDA-ACAF-5720938781F6}">
      <dgm:prSet/>
      <dgm:spPr/>
      <dgm:t>
        <a:bodyPr/>
        <a:lstStyle/>
        <a:p>
          <a:endParaRPr lang="en-US"/>
        </a:p>
      </dgm:t>
    </dgm:pt>
    <dgm:pt modelId="{0D608A98-9275-4114-99CA-9A0341DAB085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1600" dirty="0" smtClean="0">
              <a:solidFill>
                <a:srgbClr val="FFFFFF"/>
              </a:solidFill>
            </a:rPr>
            <a:t>Rx dates, </a:t>
          </a:r>
          <a:r>
            <a:rPr lang="en-US" sz="1600" b="0" dirty="0" smtClean="0">
              <a:solidFill>
                <a:srgbClr val="FFFFFF"/>
              </a:solidFill>
            </a:rPr>
            <a:t>indication</a:t>
          </a:r>
          <a:r>
            <a:rPr lang="en-US" sz="1600" dirty="0" smtClean="0">
              <a:solidFill>
                <a:srgbClr val="FFFFFF"/>
              </a:solidFill>
            </a:rPr>
            <a:t>, therapeutic class, molecule, brand (dosage, form, duration),</a:t>
          </a:r>
          <a:endParaRPr lang="fr-FR" sz="1600" dirty="0">
            <a:solidFill>
              <a:srgbClr val="FFFFFF"/>
            </a:solidFill>
          </a:endParaRPr>
        </a:p>
      </dgm:t>
    </dgm:pt>
    <dgm:pt modelId="{A4592048-127D-4F57-836A-6F164AA5A529}" type="parTrans" cxnId="{8040012D-8A34-4560-8D98-F95EFBD3D42B}">
      <dgm:prSet/>
      <dgm:spPr/>
      <dgm:t>
        <a:bodyPr/>
        <a:lstStyle/>
        <a:p>
          <a:endParaRPr lang="en-US"/>
        </a:p>
      </dgm:t>
    </dgm:pt>
    <dgm:pt modelId="{46720AA1-9646-42BA-966F-6EFA32B00647}" type="sibTrans" cxnId="{8040012D-8A34-4560-8D98-F95EFBD3D42B}">
      <dgm:prSet/>
      <dgm:spPr/>
      <dgm:t>
        <a:bodyPr/>
        <a:lstStyle/>
        <a:p>
          <a:endParaRPr lang="en-US"/>
        </a:p>
      </dgm:t>
    </dgm:pt>
    <dgm:pt modelId="{D2C3E9DB-C434-45D6-82F5-392A52C82E95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fr-FR" sz="2400" b="1" dirty="0">
              <a:solidFill>
                <a:srgbClr val="FFFFFF"/>
              </a:solidFill>
            </a:rPr>
            <a:t>Clinical Data</a:t>
          </a:r>
        </a:p>
      </dgm:t>
    </dgm:pt>
    <dgm:pt modelId="{0E7CDE0C-BD33-4060-B984-2FF044675C4F}" type="parTrans" cxnId="{E39A087E-4E8D-4CDE-9225-6A8958A27F8C}">
      <dgm:prSet/>
      <dgm:spPr/>
      <dgm:t>
        <a:bodyPr/>
        <a:lstStyle/>
        <a:p>
          <a:endParaRPr lang="en-US"/>
        </a:p>
      </dgm:t>
    </dgm:pt>
    <dgm:pt modelId="{D24A023E-DDBA-49AD-95F9-6E38262A698E}" type="sibTrans" cxnId="{E39A087E-4E8D-4CDE-9225-6A8958A27F8C}">
      <dgm:prSet/>
      <dgm:spPr/>
      <dgm:t>
        <a:bodyPr/>
        <a:lstStyle/>
        <a:p>
          <a:endParaRPr lang="en-US"/>
        </a:p>
      </dgm:t>
    </dgm:pt>
    <dgm:pt modelId="{8F608391-EE7C-4F01-B2A0-6C3B7DD9FEFE}" type="pres">
      <dgm:prSet presAssocID="{F7CC4A2F-4769-49F8-BE30-2CD8B84F3C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BF168C3-0323-4561-93E6-8F14123A6426}" type="pres">
      <dgm:prSet presAssocID="{F7CC4A2F-4769-49F8-BE30-2CD8B84F3CFB}" presName="Name1" presStyleCnt="0"/>
      <dgm:spPr/>
    </dgm:pt>
    <dgm:pt modelId="{117076CC-A116-4D91-B7BA-4C7B5F22F5AF}" type="pres">
      <dgm:prSet presAssocID="{F7CC4A2F-4769-49F8-BE30-2CD8B84F3CFB}" presName="cycle" presStyleCnt="0"/>
      <dgm:spPr/>
    </dgm:pt>
    <dgm:pt modelId="{95DAA9A5-4AA2-4408-A4FD-6B17EE3EED0B}" type="pres">
      <dgm:prSet presAssocID="{F7CC4A2F-4769-49F8-BE30-2CD8B84F3CFB}" presName="srcNode" presStyleLbl="node1" presStyleIdx="0" presStyleCnt="4"/>
      <dgm:spPr/>
    </dgm:pt>
    <dgm:pt modelId="{F0C73CEE-A118-442B-A6C3-CE78974EB47A}" type="pres">
      <dgm:prSet presAssocID="{F7CC4A2F-4769-49F8-BE30-2CD8B84F3CFB}" presName="conn" presStyleLbl="parChTrans1D2" presStyleIdx="0" presStyleCnt="1" custLinFactNeighborX="-93" custLinFactNeighborY="1174"/>
      <dgm:spPr/>
      <dgm:t>
        <a:bodyPr/>
        <a:lstStyle/>
        <a:p>
          <a:endParaRPr lang="en-US"/>
        </a:p>
      </dgm:t>
    </dgm:pt>
    <dgm:pt modelId="{217AA6A7-0A94-4156-ACCA-8895B7DF78D9}" type="pres">
      <dgm:prSet presAssocID="{F7CC4A2F-4769-49F8-BE30-2CD8B84F3CFB}" presName="extraNode" presStyleLbl="node1" presStyleIdx="0" presStyleCnt="4"/>
      <dgm:spPr/>
    </dgm:pt>
    <dgm:pt modelId="{1E67E860-E0F6-45A0-801C-B9E3638773C6}" type="pres">
      <dgm:prSet presAssocID="{F7CC4A2F-4769-49F8-BE30-2CD8B84F3CFB}" presName="dstNode" presStyleLbl="node1" presStyleIdx="0" presStyleCnt="4"/>
      <dgm:spPr/>
    </dgm:pt>
    <dgm:pt modelId="{BBB37DE1-7118-44C0-A9F1-9F490F098E21}" type="pres">
      <dgm:prSet presAssocID="{F7B58164-F554-483F-9644-BF768E927FA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9A715-1C8E-4983-A60B-09A1C1EE2905}" type="pres">
      <dgm:prSet presAssocID="{F7B58164-F554-483F-9644-BF768E927FA0}" presName="accent_1" presStyleCnt="0"/>
      <dgm:spPr/>
    </dgm:pt>
    <dgm:pt modelId="{82D93A54-2A94-4AD9-AB37-252B6D503092}" type="pres">
      <dgm:prSet presAssocID="{F7B58164-F554-483F-9644-BF768E927FA0}" presName="accentRepeatNode" presStyleLbl="solidFgAcc1" presStyleIdx="0" presStyleCnt="4" custLinFactNeighborX="-652" custLinFactNeighborY="-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BEE086D3-C39B-4959-AF39-1C4D83DCE942}" type="pres">
      <dgm:prSet presAssocID="{34B3901C-D8F6-492F-BAA2-91CBB402BCC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B0DFD-F70A-4BEE-AF7A-3CEFBF45C7F1}" type="pres">
      <dgm:prSet presAssocID="{34B3901C-D8F6-492F-BAA2-91CBB402BCC4}" presName="accent_2" presStyleCnt="0"/>
      <dgm:spPr/>
    </dgm:pt>
    <dgm:pt modelId="{CB87B742-402C-40E0-89E5-D9E62204CD14}" type="pres">
      <dgm:prSet presAssocID="{34B3901C-D8F6-492F-BAA2-91CBB402BCC4}" presName="accentRepeatNode" presStyleLbl="solidFgAcc1" presStyleIdx="1" presStyleCnt="4" custLinFactNeighborX="-652" custLinFactNeighborY="-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95B7B546-A71B-4B30-901C-80262995F3A8}" type="pres">
      <dgm:prSet presAssocID="{17FCCC98-4709-43F7-9E6D-15DF0211EC59}" presName="text_3" presStyleLbl="node1" presStyleIdx="2" presStyleCnt="4" custScaleY="114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8D6E-F1B7-40F2-8401-1D2AD85C91A6}" type="pres">
      <dgm:prSet presAssocID="{17FCCC98-4709-43F7-9E6D-15DF0211EC59}" presName="accent_3" presStyleCnt="0"/>
      <dgm:spPr/>
    </dgm:pt>
    <dgm:pt modelId="{F7E8E02D-BE00-4F42-95C3-29214C2A98AE}" type="pres">
      <dgm:prSet presAssocID="{17FCCC98-4709-43F7-9E6D-15DF0211EC5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71DEC2E-FBE4-4E8B-8159-FDF32A44CCA2}" type="pres">
      <dgm:prSet presAssocID="{D2C3E9DB-C434-45D6-82F5-392A52C82E9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4A607-366F-4EEC-9C63-036AC11B2D07}" type="pres">
      <dgm:prSet presAssocID="{D2C3E9DB-C434-45D6-82F5-392A52C82E95}" presName="accent_4" presStyleCnt="0"/>
      <dgm:spPr/>
    </dgm:pt>
    <dgm:pt modelId="{2B564033-9A9D-43A7-A403-6F67E157E2CE}" type="pres">
      <dgm:prSet presAssocID="{D2C3E9DB-C434-45D6-82F5-392A52C82E95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</dgm:ptLst>
  <dgm:cxnLst>
    <dgm:cxn modelId="{C456893A-0FDB-48AF-8706-7A366D2187BC}" srcId="{F7B58164-F554-483F-9644-BF768E927FA0}" destId="{2F2325CE-4B1C-4F09-9A8C-6EC76A8220B5}" srcOrd="0" destOrd="0" parTransId="{D95B2D35-85C6-4C39-9673-DDB6694F098F}" sibTransId="{B25A2287-5F4B-4AB9-922A-E8822CB1883F}"/>
    <dgm:cxn modelId="{EB9A8CC0-AC8C-4C02-97D2-5D4129589FDB}" srcId="{F7CC4A2F-4769-49F8-BE30-2CD8B84F3CFB}" destId="{17FCCC98-4709-43F7-9E6D-15DF0211EC59}" srcOrd="2" destOrd="0" parTransId="{0038F5D3-DA16-4E51-B3F1-9929B98F161B}" sibTransId="{211ED1CD-8E2A-4F0D-BD04-B1A3BB7CE2A4}"/>
    <dgm:cxn modelId="{E39A087E-4E8D-4CDE-9225-6A8958A27F8C}" srcId="{F7CC4A2F-4769-49F8-BE30-2CD8B84F3CFB}" destId="{D2C3E9DB-C434-45D6-82F5-392A52C82E95}" srcOrd="3" destOrd="0" parTransId="{0E7CDE0C-BD33-4060-B984-2FF044675C4F}" sibTransId="{D24A023E-DDBA-49AD-95F9-6E38262A698E}"/>
    <dgm:cxn modelId="{D7E61A7C-EE16-44D9-93F9-2A6E0DC4CFEE}" type="presOf" srcId="{F7CC4A2F-4769-49F8-BE30-2CD8B84F3CFB}" destId="{8F608391-EE7C-4F01-B2A0-6C3B7DD9FEFE}" srcOrd="0" destOrd="0" presId="urn:microsoft.com/office/officeart/2008/layout/VerticalCurvedList"/>
    <dgm:cxn modelId="{7532B049-8CE0-4FDA-ACAF-5720938781F6}" srcId="{34B3901C-D8F6-492F-BAA2-91CBB402BCC4}" destId="{EE3B9848-C21A-4A97-9B66-7CF0E3058791}" srcOrd="0" destOrd="0" parTransId="{943F78F8-450D-423B-9FD2-17B46B79ECA9}" sibTransId="{5F4A58E1-A6C0-4C57-A263-6BFF2D717E9E}"/>
    <dgm:cxn modelId="{9F991314-CCC3-40DF-BCE2-9617B7C9A9A7}" type="presOf" srcId="{B25A2287-5F4B-4AB9-922A-E8822CB1883F}" destId="{F0C73CEE-A118-442B-A6C3-CE78974EB47A}" srcOrd="0" destOrd="0" presId="urn:microsoft.com/office/officeart/2008/layout/VerticalCurvedList"/>
    <dgm:cxn modelId="{8040012D-8A34-4560-8D98-F95EFBD3D42B}" srcId="{17FCCC98-4709-43F7-9E6D-15DF0211EC59}" destId="{0D608A98-9275-4114-99CA-9A0341DAB085}" srcOrd="0" destOrd="0" parTransId="{A4592048-127D-4F57-836A-6F164AA5A529}" sibTransId="{46720AA1-9646-42BA-966F-6EFA32B00647}"/>
    <dgm:cxn modelId="{81406D61-D7F3-4ADA-945F-60DA1A699D9C}" type="presOf" srcId="{0D608A98-9275-4114-99CA-9A0341DAB085}" destId="{95B7B546-A71B-4B30-901C-80262995F3A8}" srcOrd="0" destOrd="1" presId="urn:microsoft.com/office/officeart/2008/layout/VerticalCurvedList"/>
    <dgm:cxn modelId="{95A1DE68-9167-4B96-AAF6-0D4433281770}" type="presOf" srcId="{CCAA2E4B-A883-41BA-BD07-7C4DFD26FFBB}" destId="{F71DEC2E-FBE4-4E8B-8159-FDF32A44CCA2}" srcOrd="0" destOrd="1" presId="urn:microsoft.com/office/officeart/2008/layout/VerticalCurvedList"/>
    <dgm:cxn modelId="{109CF6EF-9D3B-41B3-B28C-4E345272AD3B}" srcId="{F7CC4A2F-4769-49F8-BE30-2CD8B84F3CFB}" destId="{F7B58164-F554-483F-9644-BF768E927FA0}" srcOrd="0" destOrd="0" parTransId="{5E0FCC4B-6CE3-4460-A4DD-130A9E39D93E}" sibTransId="{FA0ED741-C03F-4C66-A68D-49F38DAD3618}"/>
    <dgm:cxn modelId="{F9634BEA-926B-409E-AD0E-03975734D2EE}" srcId="{F7CC4A2F-4769-49F8-BE30-2CD8B84F3CFB}" destId="{34B3901C-D8F6-492F-BAA2-91CBB402BCC4}" srcOrd="1" destOrd="0" parTransId="{AB8F52AA-EABF-4E12-9A17-EB6D4079AE3D}" sibTransId="{9CE7369A-774E-4609-9661-948FCEF494FE}"/>
    <dgm:cxn modelId="{A8FAFD42-1CEB-4A29-B68E-749F8C54E9B0}" type="presOf" srcId="{2F2325CE-4B1C-4F09-9A8C-6EC76A8220B5}" destId="{BBB37DE1-7118-44C0-A9F1-9F490F098E21}" srcOrd="0" destOrd="1" presId="urn:microsoft.com/office/officeart/2008/layout/VerticalCurvedList"/>
    <dgm:cxn modelId="{B79BA6C0-1636-4478-B7B7-C7B9BF3DB877}" type="presOf" srcId="{D2C3E9DB-C434-45D6-82F5-392A52C82E95}" destId="{F71DEC2E-FBE4-4E8B-8159-FDF32A44CCA2}" srcOrd="0" destOrd="0" presId="urn:microsoft.com/office/officeart/2008/layout/VerticalCurvedList"/>
    <dgm:cxn modelId="{7503580A-FEF8-426D-A33E-0053F9B05D22}" type="presOf" srcId="{34B3901C-D8F6-492F-BAA2-91CBB402BCC4}" destId="{BEE086D3-C39B-4959-AF39-1C4D83DCE942}" srcOrd="0" destOrd="0" presId="urn:microsoft.com/office/officeart/2008/layout/VerticalCurvedList"/>
    <dgm:cxn modelId="{4A597D62-5F36-40C3-B829-FAC33B61E63C}" type="presOf" srcId="{EE3B9848-C21A-4A97-9B66-7CF0E3058791}" destId="{BEE086D3-C39B-4959-AF39-1C4D83DCE942}" srcOrd="0" destOrd="1" presId="urn:microsoft.com/office/officeart/2008/layout/VerticalCurvedList"/>
    <dgm:cxn modelId="{7A155320-BE23-4411-9AE4-F11C2535919B}" srcId="{D2C3E9DB-C434-45D6-82F5-392A52C82E95}" destId="{CCAA2E4B-A883-41BA-BD07-7C4DFD26FFBB}" srcOrd="0" destOrd="0" parTransId="{24A0617F-1D00-4509-8097-AFD977941044}" sibTransId="{420B8A6C-169A-4C5C-90D9-21461BA0636F}"/>
    <dgm:cxn modelId="{15234B7D-296B-49EE-9B45-5B0D2DD77F07}" type="presOf" srcId="{17FCCC98-4709-43F7-9E6D-15DF0211EC59}" destId="{95B7B546-A71B-4B30-901C-80262995F3A8}" srcOrd="0" destOrd="0" presId="urn:microsoft.com/office/officeart/2008/layout/VerticalCurvedList"/>
    <dgm:cxn modelId="{1603904E-D760-4D75-AE9E-AFEC0B474FDD}" type="presOf" srcId="{F7B58164-F554-483F-9644-BF768E927FA0}" destId="{BBB37DE1-7118-44C0-A9F1-9F490F098E21}" srcOrd="0" destOrd="0" presId="urn:microsoft.com/office/officeart/2008/layout/VerticalCurvedList"/>
    <dgm:cxn modelId="{92DA9B9C-EE40-4523-B5CB-B99E2FAC2D06}" type="presParOf" srcId="{8F608391-EE7C-4F01-B2A0-6C3B7DD9FEFE}" destId="{4BF168C3-0323-4561-93E6-8F14123A6426}" srcOrd="0" destOrd="0" presId="urn:microsoft.com/office/officeart/2008/layout/VerticalCurvedList"/>
    <dgm:cxn modelId="{3730F429-45EF-43F2-9FF2-5921E312DBF7}" type="presParOf" srcId="{4BF168C3-0323-4561-93E6-8F14123A6426}" destId="{117076CC-A116-4D91-B7BA-4C7B5F22F5AF}" srcOrd="0" destOrd="0" presId="urn:microsoft.com/office/officeart/2008/layout/VerticalCurvedList"/>
    <dgm:cxn modelId="{972EB94A-E4C0-4D0C-B9AE-AA146BE4D760}" type="presParOf" srcId="{117076CC-A116-4D91-B7BA-4C7B5F22F5AF}" destId="{95DAA9A5-4AA2-4408-A4FD-6B17EE3EED0B}" srcOrd="0" destOrd="0" presId="urn:microsoft.com/office/officeart/2008/layout/VerticalCurvedList"/>
    <dgm:cxn modelId="{C24AAF4F-FBFF-43FE-AEE3-76A65626E3D5}" type="presParOf" srcId="{117076CC-A116-4D91-B7BA-4C7B5F22F5AF}" destId="{F0C73CEE-A118-442B-A6C3-CE78974EB47A}" srcOrd="1" destOrd="0" presId="urn:microsoft.com/office/officeart/2008/layout/VerticalCurvedList"/>
    <dgm:cxn modelId="{83F203D2-5405-48B0-B642-743766D81B27}" type="presParOf" srcId="{117076CC-A116-4D91-B7BA-4C7B5F22F5AF}" destId="{217AA6A7-0A94-4156-ACCA-8895B7DF78D9}" srcOrd="2" destOrd="0" presId="urn:microsoft.com/office/officeart/2008/layout/VerticalCurvedList"/>
    <dgm:cxn modelId="{FD00B10F-5634-47CF-9BEF-159CE8AD1742}" type="presParOf" srcId="{117076CC-A116-4D91-B7BA-4C7B5F22F5AF}" destId="{1E67E860-E0F6-45A0-801C-B9E3638773C6}" srcOrd="3" destOrd="0" presId="urn:microsoft.com/office/officeart/2008/layout/VerticalCurvedList"/>
    <dgm:cxn modelId="{8F8774A3-39AA-4EDF-9FE6-26F8C863F97C}" type="presParOf" srcId="{4BF168C3-0323-4561-93E6-8F14123A6426}" destId="{BBB37DE1-7118-44C0-A9F1-9F490F098E21}" srcOrd="1" destOrd="0" presId="urn:microsoft.com/office/officeart/2008/layout/VerticalCurvedList"/>
    <dgm:cxn modelId="{1E5C21CA-685C-41E1-B92E-CE554F71E62D}" type="presParOf" srcId="{4BF168C3-0323-4561-93E6-8F14123A6426}" destId="{0859A715-1C8E-4983-A60B-09A1C1EE2905}" srcOrd="2" destOrd="0" presId="urn:microsoft.com/office/officeart/2008/layout/VerticalCurvedList"/>
    <dgm:cxn modelId="{C8EA8250-062F-4E19-82BF-47068DEFD464}" type="presParOf" srcId="{0859A715-1C8E-4983-A60B-09A1C1EE2905}" destId="{82D93A54-2A94-4AD9-AB37-252B6D503092}" srcOrd="0" destOrd="0" presId="urn:microsoft.com/office/officeart/2008/layout/VerticalCurvedList"/>
    <dgm:cxn modelId="{C55E7B2B-E734-41E4-95FB-666F7D3F6731}" type="presParOf" srcId="{4BF168C3-0323-4561-93E6-8F14123A6426}" destId="{BEE086D3-C39B-4959-AF39-1C4D83DCE942}" srcOrd="3" destOrd="0" presId="urn:microsoft.com/office/officeart/2008/layout/VerticalCurvedList"/>
    <dgm:cxn modelId="{C2A3889F-D977-4295-8FA9-958BFBE8AB6C}" type="presParOf" srcId="{4BF168C3-0323-4561-93E6-8F14123A6426}" destId="{D6DB0DFD-F70A-4BEE-AF7A-3CEFBF45C7F1}" srcOrd="4" destOrd="0" presId="urn:microsoft.com/office/officeart/2008/layout/VerticalCurvedList"/>
    <dgm:cxn modelId="{1154BA5D-CF36-4DFA-9051-AA3EF45E490C}" type="presParOf" srcId="{D6DB0DFD-F70A-4BEE-AF7A-3CEFBF45C7F1}" destId="{CB87B742-402C-40E0-89E5-D9E62204CD14}" srcOrd="0" destOrd="0" presId="urn:microsoft.com/office/officeart/2008/layout/VerticalCurvedList"/>
    <dgm:cxn modelId="{84F63208-2252-49E9-8E45-5D3649B757C1}" type="presParOf" srcId="{4BF168C3-0323-4561-93E6-8F14123A6426}" destId="{95B7B546-A71B-4B30-901C-80262995F3A8}" srcOrd="5" destOrd="0" presId="urn:microsoft.com/office/officeart/2008/layout/VerticalCurvedList"/>
    <dgm:cxn modelId="{BBA5243C-6157-465A-849B-CD929E3458AD}" type="presParOf" srcId="{4BF168C3-0323-4561-93E6-8F14123A6426}" destId="{FA9E8D6E-F1B7-40F2-8401-1D2AD85C91A6}" srcOrd="6" destOrd="0" presId="urn:microsoft.com/office/officeart/2008/layout/VerticalCurvedList"/>
    <dgm:cxn modelId="{C8C85328-D9F3-4B36-BF10-1F6B2BBD60C3}" type="presParOf" srcId="{FA9E8D6E-F1B7-40F2-8401-1D2AD85C91A6}" destId="{F7E8E02D-BE00-4F42-95C3-29214C2A98AE}" srcOrd="0" destOrd="0" presId="urn:microsoft.com/office/officeart/2008/layout/VerticalCurvedList"/>
    <dgm:cxn modelId="{1E28B253-CB8A-4CC3-A5F0-3C5B0BB3CCDA}" type="presParOf" srcId="{4BF168C3-0323-4561-93E6-8F14123A6426}" destId="{F71DEC2E-FBE4-4E8B-8159-FDF32A44CCA2}" srcOrd="7" destOrd="0" presId="urn:microsoft.com/office/officeart/2008/layout/VerticalCurvedList"/>
    <dgm:cxn modelId="{2D4683D7-037C-4AB5-9BE0-09A33433DC28}" type="presParOf" srcId="{4BF168C3-0323-4561-93E6-8F14123A6426}" destId="{0754A607-366F-4EEC-9C63-036AC11B2D07}" srcOrd="8" destOrd="0" presId="urn:microsoft.com/office/officeart/2008/layout/VerticalCurvedList"/>
    <dgm:cxn modelId="{6DCA229B-8D37-4C01-8F81-E11AFC782980}" type="presParOf" srcId="{0754A607-366F-4EEC-9C63-036AC11B2D07}" destId="{2B564033-9A9D-43A7-A403-6F67E157E2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C73CEE-A118-442B-A6C3-CE78974EB47A}">
      <dsp:nvSpPr>
        <dsp:cNvPr id="0" name=""/>
        <dsp:cNvSpPr/>
      </dsp:nvSpPr>
      <dsp:spPr>
        <a:xfrm>
          <a:off x="-5654914" y="-786602"/>
          <a:ext cx="6732707" cy="673270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37DE1-7118-44C0-A9F1-9F490F098E21}">
      <dsp:nvSpPr>
        <dsp:cNvPr id="0" name=""/>
        <dsp:cNvSpPr/>
      </dsp:nvSpPr>
      <dsp:spPr>
        <a:xfrm>
          <a:off x="564187" y="384509"/>
          <a:ext cx="8097516" cy="769418"/>
        </a:xfrm>
        <a:prstGeom prst="rect">
          <a:avLst/>
        </a:prstGeom>
        <a:solidFill>
          <a:srgbClr val="008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7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Demographics</a:t>
          </a:r>
          <a:endParaRPr lang="fr-FR" sz="24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Year of birth, gender, registration dates etc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564187" y="384509"/>
        <a:ext cx="8097516" cy="769418"/>
      </dsp:txXfrm>
    </dsp:sp>
    <dsp:sp modelId="{82D93A54-2A94-4AD9-AB37-252B6D503092}">
      <dsp:nvSpPr>
        <dsp:cNvPr id="0" name=""/>
        <dsp:cNvSpPr/>
      </dsp:nvSpPr>
      <dsp:spPr>
        <a:xfrm>
          <a:off x="77030" y="288302"/>
          <a:ext cx="961772" cy="961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086D3-C39B-4959-AF39-1C4D83DCE942}">
      <dsp:nvSpPr>
        <dsp:cNvPr id="0" name=""/>
        <dsp:cNvSpPr/>
      </dsp:nvSpPr>
      <dsp:spPr>
        <a:xfrm>
          <a:off x="1005312" y="1538836"/>
          <a:ext cx="7656390" cy="769418"/>
        </a:xfrm>
        <a:prstGeom prst="rect">
          <a:avLst/>
        </a:prstGeom>
        <a:solidFill>
          <a:srgbClr val="008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7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rgbClr val="FFFFFF"/>
              </a:solidFill>
            </a:rPr>
            <a:t>Medical</a:t>
          </a:r>
          <a:r>
            <a:rPr lang="fr-FR" sz="2400" b="1" kern="1200" baseline="0" dirty="0">
              <a:solidFill>
                <a:srgbClr val="FFFFFF"/>
              </a:solidFill>
            </a:rPr>
            <a:t> History</a:t>
          </a:r>
          <a:endParaRPr lang="fr-FR" sz="2400" b="1" kern="1200" dirty="0">
            <a:solidFill>
              <a:srgbClr val="FFFF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FFFF"/>
              </a:solidFill>
            </a:rPr>
            <a:t>Event dates, diagnosis, symptoms, risk factors, co-morbidities, referrals…</a:t>
          </a:r>
          <a:endParaRPr lang="fr-FR" sz="1600" kern="1200" dirty="0">
            <a:solidFill>
              <a:srgbClr val="FFFFFF"/>
            </a:solidFill>
          </a:endParaRPr>
        </a:p>
      </dsp:txBody>
      <dsp:txXfrm>
        <a:off x="1005312" y="1538836"/>
        <a:ext cx="7656390" cy="769418"/>
      </dsp:txXfrm>
    </dsp:sp>
    <dsp:sp modelId="{CB87B742-402C-40E0-89E5-D9E62204CD14}">
      <dsp:nvSpPr>
        <dsp:cNvPr id="0" name=""/>
        <dsp:cNvSpPr/>
      </dsp:nvSpPr>
      <dsp:spPr>
        <a:xfrm>
          <a:off x="518155" y="1442630"/>
          <a:ext cx="961772" cy="961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B7B546-A71B-4B30-901C-80262995F3A8}">
      <dsp:nvSpPr>
        <dsp:cNvPr id="0" name=""/>
        <dsp:cNvSpPr/>
      </dsp:nvSpPr>
      <dsp:spPr>
        <a:xfrm>
          <a:off x="1005312" y="2639220"/>
          <a:ext cx="7656390" cy="877306"/>
        </a:xfrm>
        <a:prstGeom prst="rect">
          <a:avLst/>
        </a:prstGeom>
        <a:solidFill>
          <a:srgbClr val="008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7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rgbClr val="FFFFFF"/>
              </a:solidFill>
            </a:rPr>
            <a:t>Prescription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FFFF"/>
              </a:solidFill>
            </a:rPr>
            <a:t>Rx dates, </a:t>
          </a:r>
          <a:r>
            <a:rPr lang="en-US" sz="1600" b="0" kern="1200" dirty="0" smtClean="0">
              <a:solidFill>
                <a:srgbClr val="FFFFFF"/>
              </a:solidFill>
            </a:rPr>
            <a:t>indication</a:t>
          </a:r>
          <a:r>
            <a:rPr lang="en-US" sz="1600" kern="1200" dirty="0" smtClean="0">
              <a:solidFill>
                <a:srgbClr val="FFFFFF"/>
              </a:solidFill>
            </a:rPr>
            <a:t>, therapeutic class, molecule, brand (dosage, form, duration),</a:t>
          </a:r>
          <a:endParaRPr lang="fr-FR" sz="1600" kern="1200" dirty="0">
            <a:solidFill>
              <a:srgbClr val="FFFFFF"/>
            </a:solidFill>
          </a:endParaRPr>
        </a:p>
      </dsp:txBody>
      <dsp:txXfrm>
        <a:off x="1005312" y="2639220"/>
        <a:ext cx="7656390" cy="877306"/>
      </dsp:txXfrm>
    </dsp:sp>
    <dsp:sp modelId="{F7E8E02D-BE00-4F42-95C3-29214C2A98AE}">
      <dsp:nvSpPr>
        <dsp:cNvPr id="0" name=""/>
        <dsp:cNvSpPr/>
      </dsp:nvSpPr>
      <dsp:spPr>
        <a:xfrm>
          <a:off x="524426" y="2596986"/>
          <a:ext cx="961772" cy="961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1DEC2E-FBE4-4E8B-8159-FDF32A44CCA2}">
      <dsp:nvSpPr>
        <dsp:cNvPr id="0" name=""/>
        <dsp:cNvSpPr/>
      </dsp:nvSpPr>
      <dsp:spPr>
        <a:xfrm>
          <a:off x="564187" y="3847491"/>
          <a:ext cx="8097516" cy="769418"/>
        </a:xfrm>
        <a:prstGeom prst="rect">
          <a:avLst/>
        </a:prstGeom>
        <a:solidFill>
          <a:srgbClr val="008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7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rgbClr val="FFFFFF"/>
              </a:solidFill>
            </a:rPr>
            <a:t>Clinical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FFFF"/>
              </a:solidFill>
            </a:rPr>
            <a:t>Height, weight, BP, laboratory results, immunizations, life habits…</a:t>
          </a:r>
          <a:endParaRPr lang="fr-FR" sz="1600" kern="1200" dirty="0">
            <a:solidFill>
              <a:srgbClr val="FFFFFF"/>
            </a:solidFill>
          </a:endParaRPr>
        </a:p>
      </dsp:txBody>
      <dsp:txXfrm>
        <a:off x="564187" y="3847491"/>
        <a:ext cx="8097516" cy="769418"/>
      </dsp:txXfrm>
    </dsp:sp>
    <dsp:sp modelId="{2B564033-9A9D-43A7-A403-6F67E157E2CE}">
      <dsp:nvSpPr>
        <dsp:cNvPr id="0" name=""/>
        <dsp:cNvSpPr/>
      </dsp:nvSpPr>
      <dsp:spPr>
        <a:xfrm>
          <a:off x="83301" y="3751314"/>
          <a:ext cx="961772" cy="9617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58" cy="488165"/>
          </a:xfrm>
          <a:prstGeom prst="rect">
            <a:avLst/>
          </a:prstGeom>
        </p:spPr>
        <p:txBody>
          <a:bodyPr vert="horz" lIns="89968" tIns="44984" rIns="89968" bIns="44984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073" y="0"/>
            <a:ext cx="2890458" cy="488165"/>
          </a:xfrm>
          <a:prstGeom prst="rect">
            <a:avLst/>
          </a:prstGeom>
        </p:spPr>
        <p:txBody>
          <a:bodyPr vert="horz" lIns="89968" tIns="44984" rIns="89968" bIns="44984" rtlCol="0"/>
          <a:lstStyle>
            <a:lvl1pPr algn="r">
              <a:defRPr sz="1200"/>
            </a:lvl1pPr>
          </a:lstStyle>
          <a:p>
            <a:pPr>
              <a:defRPr/>
            </a:pPr>
            <a:fld id="{6C3B6467-A256-49DE-9395-7E838EE7E1D2}" type="datetimeFigureOut">
              <a:rPr lang="fr-FR"/>
              <a:pPr>
                <a:defRPr/>
              </a:pPr>
              <a:t>23/09/2011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286096"/>
            <a:ext cx="2890458" cy="488165"/>
          </a:xfrm>
          <a:prstGeom prst="rect">
            <a:avLst/>
          </a:prstGeom>
        </p:spPr>
        <p:txBody>
          <a:bodyPr vert="horz" lIns="89968" tIns="44984" rIns="89968" bIns="449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073" y="9286096"/>
            <a:ext cx="2890458" cy="488165"/>
          </a:xfrm>
          <a:prstGeom prst="rect">
            <a:avLst/>
          </a:prstGeom>
        </p:spPr>
        <p:txBody>
          <a:bodyPr vert="horz" lIns="89968" tIns="44984" rIns="89968" bIns="44984" rtlCol="0" anchor="b"/>
          <a:lstStyle>
            <a:lvl1pPr algn="r">
              <a:defRPr sz="1200"/>
            </a:lvl1pPr>
          </a:lstStyle>
          <a:p>
            <a:pPr>
              <a:defRPr/>
            </a:pPr>
            <a:fld id="{498683C3-1221-4FE8-97CB-401525BDDA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73" y="0"/>
            <a:ext cx="2890458" cy="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43830"/>
            <a:ext cx="5335270" cy="439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6096"/>
            <a:ext cx="2890458" cy="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73" y="9286096"/>
            <a:ext cx="2890458" cy="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83DAA0-2A09-4EAD-9A0C-F6F57A3FB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gi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gi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jpe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C6BF-2E30-477C-BEB1-FDEF993602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A68E-E7CB-41E6-9BF5-93D3AA5304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C969-4414-4E04-8026-465AA4FCC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D3C4-5A01-418D-8B73-1074BD7AA0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941F-0D1A-41D0-8D12-46CD752B7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B64E-4E64-4E04-9ABE-10DB95644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370013"/>
            <a:ext cx="40687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6450" y="1370013"/>
            <a:ext cx="40703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5D33-67D4-46AF-B719-884436BD1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3AD8-AA61-4A4B-BB5C-B52330BB2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DA8C-75ED-4BBE-909D-0BA31D6B09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EAD0-D752-4E87-B9DE-8C9F6BEB0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930F-5220-4A23-9151-36E4C9B7B3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5105B-AD28-49EF-9030-73C5DE8FA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D3F0-03DF-4371-B171-7D9AC670F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9161-BCA3-41DA-B163-6578C060B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4450"/>
            <a:ext cx="21717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3627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0C2B-096D-4273-BAEE-480BF0604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C6BF-2E30-477C-BEB1-FDEF993602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5105B-AD28-49EF-9030-73C5DE8FA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6053-14A9-4721-BB9D-00013D82B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7726-200E-4412-93D9-66A736E54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12DB-349E-421D-BF8F-035E84B72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8CD5-EF37-43E7-B45F-E4BC8045B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DCAA-5E6B-43A1-AE2A-E7FD89853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6053-14A9-4721-BB9D-00013D82B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B191-7DA0-4EAC-9056-BBBE9EA0A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2362-AD85-42BB-B4BC-7E6483F9C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A68E-E7CB-41E6-9BF5-93D3AA5304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C969-4414-4E04-8026-465AA4FCC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D3C4-5A01-418D-8B73-1074BD7AA0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941F-0D1A-41D0-8D12-46CD752B7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B64E-4E64-4E04-9ABE-10DB95644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370013"/>
            <a:ext cx="40687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6450" y="1370013"/>
            <a:ext cx="40703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5D33-67D4-46AF-B719-884436BD1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3AD8-AA61-4A4B-BB5C-B52330BB2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DA8C-75ED-4BBE-909D-0BA31D6B09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7726-200E-4412-93D9-66A736E54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EAD0-D752-4E87-B9DE-8C9F6BEB0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930F-5220-4A23-9151-36E4C9B7B3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D3F0-03DF-4371-B171-7D9AC670F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9161-BCA3-41DA-B163-6578C060B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4450"/>
            <a:ext cx="21717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3627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0C2B-096D-4273-BAEE-480BF0604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D3C4-5A01-418D-8B73-1074BD7AA0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941F-0D1A-41D0-8D12-46CD752B7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B64E-4E64-4E04-9ABE-10DB95644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370013"/>
            <a:ext cx="40687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6450" y="1370013"/>
            <a:ext cx="40703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5D33-67D4-46AF-B719-884436BD1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3AD8-AA61-4A4B-BB5C-B52330BB2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12DB-349E-421D-BF8F-035E84B72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DA8C-75ED-4BBE-909D-0BA31D6B09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EAD0-D752-4E87-B9DE-8C9F6BEB0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930F-5220-4A23-9151-36E4C9B7B3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D3F0-03DF-4371-B171-7D9AC670F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9161-BCA3-41DA-B163-6578C060B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4450"/>
            <a:ext cx="21717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3627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0C2B-096D-4273-BAEE-480BF0604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age-1small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Image 2" descr="cegedimSD_logo2010_PRINT no background.a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563" y="5791200"/>
            <a:ext cx="271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arrow_homep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275" y="3127375"/>
            <a:ext cx="46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229600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 b="1" i="0">
                <a:solidFill>
                  <a:srgbClr val="0092D0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136900"/>
            <a:ext cx="4876800" cy="730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5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C173239F-76FF-4F92-8CEF-052A8E35BD18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8" name="Image 5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mage 7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cxnSp>
        <p:nvCxnSpPr>
          <p:cNvPr id="10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2pPr>
            <a:lvl3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3pPr>
            <a:lvl4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4pPr>
            <a:lvl5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age-3.png"/>
          <p:cNvPicPr>
            <a:picLocks noChangeAspect="1"/>
          </p:cNvPicPr>
          <p:nvPr/>
        </p:nvPicPr>
        <p:blipFill>
          <a:blip r:embed="rId2" cstate="print"/>
          <a:srcRect t="27666"/>
          <a:stretch>
            <a:fillRect/>
          </a:stretch>
        </p:blipFill>
        <p:spPr>
          <a:xfrm>
            <a:off x="-17462" y="0"/>
            <a:ext cx="9144000" cy="2390775"/>
          </a:xfrm>
          <a:prstGeom prst="rect">
            <a:avLst/>
          </a:prstGeom>
        </p:spPr>
      </p:pic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6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FFBB3C78-5E94-4C80-9B58-812125685B31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9" name="Image 5" descr="cegedimSD_logo2010_TEMP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600" b="1" cap="all">
                <a:solidFill>
                  <a:srgbClr val="0092D0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6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C9DF3666-C408-41AF-971D-C750F1868AA7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9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mage 7" descr="ppt Large D.png"/>
          <p:cNvSpPr>
            <a:spLocks noChangeAspect="1"/>
          </p:cNvSpPr>
          <p:nvPr/>
        </p:nvSpPr>
        <p:spPr bwMode="auto">
          <a:xfrm>
            <a:off x="7635875" y="1588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cxnSp>
        <p:nvCxnSpPr>
          <p:cNvPr id="11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989014"/>
            <a:ext cx="4038600" cy="5154611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SzPct val="60000"/>
              <a:buFontTx/>
              <a:buBlip>
                <a:blip r:embed="rId4"/>
              </a:buBlip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SzPct val="60000"/>
              <a:buFontTx/>
              <a:buBlip>
                <a:blip r:embed="rId4"/>
              </a:buBlip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SzPct val="60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buSzPct val="60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2pPr>
            <a:lvl3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3pPr>
            <a:lvl4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4pPr>
            <a:lvl5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8CD5-EF37-43E7-B45F-E4BC8045B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7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F162FB4B-924C-4AC3-88AF-CCB7ED429BE0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10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Image 7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cxnSp>
        <p:nvCxnSpPr>
          <p:cNvPr id="12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92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990600"/>
            <a:ext cx="39036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92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57200" y="1630362"/>
            <a:ext cx="8229600" cy="4495801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2pPr>
            <a:lvl3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3pPr>
            <a:lvl4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4pPr>
            <a:lvl5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4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C0BE5EFC-8634-4071-80E1-57EB38FE14DF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7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mage 7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cxnSp>
        <p:nvCxnSpPr>
          <p:cNvPr id="9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3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1B6175AB-0933-4D77-A4DF-C669B7637D83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6" name="Image 5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mage 6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6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0C931EA8-2CA9-4F5B-B34E-0FA10E4D4F6D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9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mage 7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666666"/>
                </a:solidFill>
                <a:ea typeface="ＭＳ Ｐゴシック" pitchFamily="-65" charset="-128"/>
              </a:rPr>
              <a:t>Click to edit Master title style</a:t>
            </a:r>
          </a:p>
        </p:txBody>
      </p:sp>
      <p:cxnSp>
        <p:nvCxnSpPr>
          <p:cNvPr id="12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6005513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buSzPct val="60000"/>
              <a:buFontTx/>
              <a:buBlip>
                <a:blip r:embed="rId4"/>
              </a:buBlip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buSzPct val="60000"/>
              <a:buFontTx/>
              <a:buBlip>
                <a:blip r:embed="rId4"/>
              </a:buBlip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buSzPct val="60000"/>
              <a:buFontTx/>
              <a:buBlip>
                <a:blip r:embed="rId4"/>
              </a:buBlip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>
              <a:buSzPct val="60000"/>
              <a:buFontTx/>
              <a:buBlip>
                <a:blip r:embed="rId4"/>
              </a:buBlip>
              <a:defRPr sz="20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314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92D0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0505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92D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6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F8F372FC-6B55-432D-8C92-632D39C72FF8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9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mage 6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609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92D0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731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27663"/>
            <a:ext cx="5486400" cy="59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3BB5FF"/>
                </a:solidFill>
              </a:rPr>
              <a:t>This document should not be distributed without </a:t>
            </a:r>
            <a:r>
              <a:rPr lang="en-US" sz="600" dirty="0" err="1">
                <a:solidFill>
                  <a:srgbClr val="3BB5FF"/>
                </a:solidFill>
              </a:rPr>
              <a:t>Cegedim</a:t>
            </a:r>
            <a:r>
              <a:rPr lang="en-US" sz="600" dirty="0">
                <a:solidFill>
                  <a:srgbClr val="3BB5FF"/>
                </a:solidFill>
              </a:rPr>
              <a:t> authorization – Copyright </a:t>
            </a:r>
            <a:r>
              <a:rPr lang="en-US" sz="600" dirty="0" smtClean="0">
                <a:solidFill>
                  <a:srgbClr val="3BB5FF"/>
                </a:solidFill>
              </a:rPr>
              <a:t>2011</a:t>
            </a:r>
            <a:endParaRPr lang="en-US" sz="600" dirty="0">
              <a:solidFill>
                <a:srgbClr val="3BB5FF"/>
              </a:solidFill>
            </a:endParaRPr>
          </a:p>
        </p:txBody>
      </p:sp>
      <p:cxnSp>
        <p:nvCxnSpPr>
          <p:cNvPr id="6" name="Straight Connector 19"/>
          <p:cNvCxnSpPr/>
          <p:nvPr userDrawn="1"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501F1689-480B-4EDE-81F2-C162EBB09A81}" type="slidenum">
              <a:rPr lang="en-US" sz="1000">
                <a:solidFill>
                  <a:srgbClr val="828282"/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</a:endParaRPr>
          </a:p>
        </p:txBody>
      </p:sp>
      <p:sp>
        <p:nvSpPr>
          <p:cNvPr id="8" name="Rectangle 29"/>
          <p:cNvSpPr>
            <a:spLocks noChangeArrowheads="1"/>
          </p:cNvSpPr>
          <p:nvPr userDrawn="1"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</a:rPr>
              <a:t>|</a:t>
            </a:r>
          </a:p>
        </p:txBody>
      </p:sp>
      <p:pic>
        <p:nvPicPr>
          <p:cNvPr id="9" name="Image 7" descr="cegedimSD_logo2010_TEMPLA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mage 7" descr="ppt Large D.png"/>
          <p:cNvSpPr>
            <a:spLocks noChangeAspect="1"/>
          </p:cNvSpPr>
          <p:nvPr userDrawn="1"/>
        </p:nvSpPr>
        <p:spPr bwMode="auto">
          <a:xfrm>
            <a:off x="7635875" y="1588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cxnSp>
        <p:nvCxnSpPr>
          <p:cNvPr id="11" name="Straight Connector 1"/>
          <p:cNvCxnSpPr/>
          <p:nvPr userDrawn="1"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989014"/>
            <a:ext cx="4038600" cy="5154611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SzPct val="60000"/>
              <a:buFontTx/>
              <a:buBlip>
                <a:blip r:embed="rId4"/>
              </a:buBlip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SzPct val="60000"/>
              <a:buFontTx/>
              <a:buBlip>
                <a:blip r:embed="rId4"/>
              </a:buBlip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SzPct val="60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buSzPct val="60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2pPr>
            <a:lvl3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3pPr>
            <a:lvl4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4pPr>
            <a:lvl5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DCAA-5E6B-43A1-AE2A-E7FD89853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B191-7DA0-4EAC-9056-BBBE9EA0A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2362-AD85-42BB-B4BC-7E6483F9C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2E2108-1E3E-428F-8201-913860C06F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 userDrawn="1"/>
        </p:nvSpPr>
        <p:spPr bwMode="auto">
          <a:xfrm>
            <a:off x="4787900" y="6670675"/>
            <a:ext cx="4741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solidFill>
                  <a:schemeClr val="bg1"/>
                </a:solidFill>
                <a:latin typeface="Arial Narrow" pitchFamily="34" charset="0"/>
              </a:rPr>
              <a:t>CEGEDIM © copyright 2005 – this document should not be distributed without CEGEDIM authorisation</a:t>
            </a:r>
            <a:endParaRPr lang="en-GB" sz="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203" name="Line 3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2278063" y="6645275"/>
            <a:ext cx="47418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latin typeface="Arial Narrow" pitchFamily="34" charset="0"/>
              </a:rPr>
              <a:t>CEGEDIM © copyright 2008 – this document should not be distributed without CEGEDIM authorisation</a:t>
            </a:r>
            <a:endParaRPr lang="en-GB" sz="800">
              <a:latin typeface="Arial Narrow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1000"/>
            <a:ext cx="91265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6868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70013"/>
            <a:ext cx="8291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6646863"/>
            <a:ext cx="9366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53200"/>
            <a:ext cx="46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BF014F-E079-4F96-8ABE-5BDDA9901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82" name="Picture 10" descr="grey_bulle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5688" y="333375"/>
            <a:ext cx="4683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å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2E2108-1E3E-428F-8201-913860C06F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787900" y="6670675"/>
            <a:ext cx="4741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solidFill>
                  <a:schemeClr val="bg1"/>
                </a:solidFill>
                <a:latin typeface="Arial Narrow" pitchFamily="34" charset="0"/>
              </a:rPr>
              <a:t>CEGEDIM © copyright 2005 – this document should not be distributed without CEGEDIM authorisation</a:t>
            </a:r>
            <a:endParaRPr lang="en-GB" sz="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78063" y="6645275"/>
            <a:ext cx="47418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latin typeface="Arial Narrow" pitchFamily="34" charset="0"/>
              </a:rPr>
              <a:t>CEGEDIM © copyright 2008 – this document should not be distributed without CEGEDIM authorisation</a:t>
            </a:r>
            <a:endParaRPr lang="en-GB" sz="800">
              <a:latin typeface="Arial Narrow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1000"/>
            <a:ext cx="91265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6868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70013"/>
            <a:ext cx="8291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6646863"/>
            <a:ext cx="9366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53200"/>
            <a:ext cx="46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BF014F-E079-4F96-8ABE-5BDDA9901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82" name="Picture 10" descr="grey_bulle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5688" y="333375"/>
            <a:ext cx="4683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å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787900" y="6670675"/>
            <a:ext cx="4741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solidFill>
                  <a:schemeClr val="bg1"/>
                </a:solidFill>
                <a:latin typeface="Arial Narrow" pitchFamily="34" charset="0"/>
              </a:rPr>
              <a:t>CEGEDIM © copyright 2005 – this document should not be distributed without CEGEDIM authorisation</a:t>
            </a:r>
            <a:endParaRPr lang="en-GB" sz="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78063" y="6645275"/>
            <a:ext cx="47418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latin typeface="Arial Narrow" pitchFamily="34" charset="0"/>
              </a:rPr>
              <a:t>CEGEDIM © copyright 2008 – this document should not be distributed without CEGEDIM authorisation</a:t>
            </a:r>
            <a:endParaRPr lang="en-GB" sz="800">
              <a:latin typeface="Arial Narrow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1000"/>
            <a:ext cx="91265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6868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70013"/>
            <a:ext cx="8291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6646863"/>
            <a:ext cx="9366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53200"/>
            <a:ext cx="46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BF014F-E079-4F96-8ABE-5BDDA9901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82" name="Picture 10" descr="grey_bulle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5688" y="333375"/>
            <a:ext cx="4683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å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3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87D4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b="1" kern="1200">
          <a:solidFill>
            <a:srgbClr val="0087D4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sz="2000" kern="1200">
          <a:solidFill>
            <a:srgbClr val="0087D4"/>
          </a:solidFill>
          <a:latin typeface="Arial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kern="1200">
          <a:solidFill>
            <a:srgbClr val="0087D4"/>
          </a:solidFill>
          <a:latin typeface="Arial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sz="1600" kern="1200">
          <a:solidFill>
            <a:srgbClr val="0087D4"/>
          </a:solidFill>
          <a:latin typeface="Arial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sz="1400" kern="1200">
          <a:solidFill>
            <a:srgbClr val="0087D4"/>
          </a:solidFill>
          <a:latin typeface="Arial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hyperlink" Target="http://csdintranet.cegedim-portal.com/General%20Information/CSD%20Pictures/1%20-%20Images%20Database/Patient/Boy-Question%203.jpg" TargetMode="External"/><Relationship Id="rId1" Type="http://schemas.openxmlformats.org/officeDocument/2006/relationships/slideLayout" Target="../slideLayouts/slideLayout6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lison.bourke@cegedim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 bwMode="auto">
          <a:xfrm>
            <a:off x="1676400" y="838200"/>
            <a:ext cx="67818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Linking HES to THIN Data</a:t>
            </a:r>
          </a:p>
        </p:txBody>
      </p:sp>
      <p:sp>
        <p:nvSpPr>
          <p:cNvPr id="11268" name="Text Placeholder 26"/>
          <p:cNvSpPr txBox="1">
            <a:spLocks/>
          </p:cNvSpPr>
          <p:nvPr/>
        </p:nvSpPr>
        <p:spPr bwMode="auto">
          <a:xfrm>
            <a:off x="3886200" y="386715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092D0"/>
                </a:solidFill>
              </a:rPr>
              <a:t>September 2011</a:t>
            </a:r>
            <a:endParaRPr lang="en-US" sz="2000" b="1" dirty="0">
              <a:solidFill>
                <a:srgbClr val="0092D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CSD MR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41379"/>
          </a:xfrm>
        </p:spPr>
        <p:txBody>
          <a:bodyPr/>
          <a:lstStyle/>
          <a:p>
            <a:pPr indent="12700">
              <a:buNone/>
            </a:pPr>
            <a:r>
              <a:rPr lang="en-GB" b="0" dirty="0" smtClean="0"/>
              <a:t>I am paid as an employee of </a:t>
            </a:r>
            <a:r>
              <a:rPr lang="en-GB" b="0" dirty="0" err="1" smtClean="0"/>
              <a:t>Cegedim</a:t>
            </a:r>
            <a:r>
              <a:rPr lang="en-GB" b="0" dirty="0" smtClean="0"/>
              <a:t>, and act as a Board Director on THIN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 smtClean="0">
                <a:solidFill>
                  <a:schemeClr val="tx1"/>
                </a:solidFill>
              </a:rPr>
              <a:t>Disclosure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420"/>
          <a:stretch>
            <a:fillRect/>
          </a:stretch>
        </p:blipFill>
        <p:spPr bwMode="auto">
          <a:xfrm>
            <a:off x="0" y="2919413"/>
            <a:ext cx="14763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re 1"/>
          <p:cNvSpPr txBox="1">
            <a:spLocks/>
          </p:cNvSpPr>
          <p:nvPr/>
        </p:nvSpPr>
        <p:spPr bwMode="auto">
          <a:xfrm>
            <a:off x="304800" y="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400" b="1" dirty="0" smtClean="0"/>
              <a:t>Patient Data Collected</a:t>
            </a:r>
            <a:endParaRPr lang="en-US" sz="2400" b="1" dirty="0"/>
          </a:p>
        </p:txBody>
      </p:sp>
      <p:graphicFrame>
        <p:nvGraphicFramePr>
          <p:cNvPr id="18" name="Espace réservé du contenu 3"/>
          <p:cNvGraphicFramePr>
            <a:graphicFrameLocks/>
          </p:cNvGraphicFramePr>
          <p:nvPr/>
        </p:nvGraphicFramePr>
        <p:xfrm>
          <a:off x="448816" y="942181"/>
          <a:ext cx="8731696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 rot="20305758">
            <a:off x="571295" y="1978965"/>
            <a:ext cx="818525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Pseudonymised</a:t>
            </a:r>
            <a:endPara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 name, address, postcode, </a:t>
            </a: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DOB, NHS/CHI numb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er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GB" dirty="0" smtClean="0"/>
          </a:p>
          <a:p>
            <a:pPr lvl="0">
              <a:spcAft>
                <a:spcPts val="1000"/>
              </a:spcAft>
            </a:pPr>
            <a:r>
              <a:rPr lang="en-GB" b="0" dirty="0" smtClean="0"/>
              <a:t>Validate the link</a:t>
            </a:r>
          </a:p>
          <a:p>
            <a:pPr>
              <a:spcAft>
                <a:spcPts val="1000"/>
              </a:spcAft>
            </a:pPr>
            <a:r>
              <a:rPr lang="en-GB" b="0" dirty="0" smtClean="0"/>
              <a:t>Undertake medical research where it is essential to follow the patient through their care pathway from primary to secondary care</a:t>
            </a:r>
          </a:p>
          <a:p>
            <a:pPr>
              <a:spcAft>
                <a:spcPts val="1000"/>
              </a:spcAft>
            </a:pPr>
            <a:r>
              <a:rPr lang="en-GB" b="0" dirty="0" smtClean="0"/>
              <a:t>Summarised benchmarking information to the GP practices in THIN regarding patient hospitalisation</a:t>
            </a:r>
          </a:p>
          <a:p>
            <a:pPr lvl="0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 smtClean="0">
                <a:solidFill>
                  <a:schemeClr val="tx1"/>
                </a:solidFill>
              </a:rPr>
              <a:t>Why we want to link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572000" y="908720"/>
            <a:ext cx="4320480" cy="417646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179512" y="908720"/>
            <a:ext cx="4032448" cy="41764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23528" y="5301208"/>
            <a:ext cx="8424936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555776" y="2708920"/>
            <a:ext cx="360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6858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Link using Enhanced Trusted Third Party (</a:t>
            </a:r>
            <a:r>
              <a:rPr lang="en-GB" dirty="0" err="1" smtClean="0">
                <a:solidFill>
                  <a:schemeClr val="tx1"/>
                </a:solidFill>
              </a:rPr>
              <a:t>eTTP</a:t>
            </a:r>
            <a:r>
              <a:rPr lang="en-GB" dirty="0" smtClean="0">
                <a:solidFill>
                  <a:schemeClr val="tx1"/>
                </a:solidFill>
              </a:rPr>
              <a:t>) - </a:t>
            </a:r>
            <a:r>
              <a:rPr lang="en-GB" dirty="0" err="1" smtClean="0">
                <a:solidFill>
                  <a:schemeClr val="tx1"/>
                </a:solidFill>
              </a:rPr>
              <a:t>Sapior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31840" y="1700808"/>
            <a:ext cx="2232248" cy="1440160"/>
          </a:xfrm>
          <a:prstGeom prst="cloud">
            <a:avLst/>
          </a:prstGeom>
          <a:solidFill>
            <a:srgbClr val="FFCCFF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6200000" flipH="1">
            <a:off x="3946788" y="5638388"/>
            <a:ext cx="53034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03848" y="198884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Activate </a:t>
            </a:r>
            <a:r>
              <a:rPr lang="en-GB" sz="2400" b="1" dirty="0" err="1" smtClean="0"/>
              <a:t>eTTP</a:t>
            </a:r>
            <a:endParaRPr lang="en-GB" sz="2400" b="1" dirty="0"/>
          </a:p>
        </p:txBody>
      </p:sp>
      <p:sp>
        <p:nvSpPr>
          <p:cNvPr id="23" name="Right Arrow 22"/>
          <p:cNvSpPr/>
          <p:nvPr/>
        </p:nvSpPr>
        <p:spPr>
          <a:xfrm rot="19085207" flipH="1">
            <a:off x="2667255" y="2395544"/>
            <a:ext cx="722077" cy="3947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724128" y="3635152"/>
            <a:ext cx="280831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 err="1" smtClean="0"/>
              <a:t>eTTP</a:t>
            </a:r>
            <a:r>
              <a:rPr lang="en-GB" sz="2000" dirty="0" smtClean="0"/>
              <a:t> key + </a:t>
            </a:r>
          </a:p>
          <a:p>
            <a:pPr algn="ctr"/>
            <a:r>
              <a:rPr lang="en-GB" sz="2000" dirty="0" err="1" smtClean="0"/>
              <a:t>eTHIN</a:t>
            </a:r>
            <a:r>
              <a:rPr lang="en-GB" sz="2000" dirty="0" smtClean="0"/>
              <a:t>-HES record id </a:t>
            </a:r>
            <a:endParaRPr lang="en-GB" sz="2000" dirty="0"/>
          </a:p>
        </p:txBody>
      </p:sp>
      <p:sp>
        <p:nvSpPr>
          <p:cNvPr id="25" name="Right Arrow 24"/>
          <p:cNvSpPr/>
          <p:nvPr/>
        </p:nvSpPr>
        <p:spPr>
          <a:xfrm rot="13534892" flipH="1">
            <a:off x="5055079" y="2431691"/>
            <a:ext cx="599374" cy="3947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loud 28"/>
          <p:cNvSpPr/>
          <p:nvPr/>
        </p:nvSpPr>
        <p:spPr>
          <a:xfrm>
            <a:off x="2915816" y="3501008"/>
            <a:ext cx="2736304" cy="1656184"/>
          </a:xfrm>
          <a:prstGeom prst="cloud">
            <a:avLst/>
          </a:prstGeom>
          <a:solidFill>
            <a:srgbClr val="FFCCFF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059832" y="371703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/>
              <a:t>eTTP</a:t>
            </a:r>
            <a:r>
              <a:rPr lang="en-GB" sz="2400" b="1" dirty="0" smtClean="0"/>
              <a:t> </a:t>
            </a:r>
            <a:r>
              <a:rPr lang="en-GB" sz="2400" b="1" dirty="0" smtClean="0"/>
              <a:t>uploads </a:t>
            </a:r>
            <a:r>
              <a:rPr lang="en-GB" sz="2400" b="1" smtClean="0"/>
              <a:t>and matches keys</a:t>
            </a:r>
            <a:endParaRPr lang="en-GB" sz="2400" b="1" dirty="0"/>
          </a:p>
        </p:txBody>
      </p:sp>
      <p:sp>
        <p:nvSpPr>
          <p:cNvPr id="12" name="Right Arrow 11"/>
          <p:cNvSpPr/>
          <p:nvPr/>
        </p:nvSpPr>
        <p:spPr>
          <a:xfrm rot="20561370" flipH="1">
            <a:off x="5324467" y="4344051"/>
            <a:ext cx="880036" cy="351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2673559" flipH="1">
            <a:off x="2151134" y="4423727"/>
            <a:ext cx="880036" cy="351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95536" y="5157192"/>
            <a:ext cx="8208912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7544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THIN</a:t>
            </a:r>
            <a:endParaRPr lang="en-GB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27584" y="10527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GP Practice</a:t>
            </a:r>
            <a:endParaRPr lang="en-GB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907704" y="5373216"/>
            <a:ext cx="40324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sz="2000" dirty="0" err="1" smtClean="0"/>
              <a:t>THINid</a:t>
            </a:r>
            <a:r>
              <a:rPr lang="en-GB" sz="2000" dirty="0" smtClean="0"/>
              <a:t> + THIN-HES record id</a:t>
            </a:r>
            <a:endParaRPr lang="en-GB" sz="2000" dirty="0"/>
          </a:p>
        </p:txBody>
      </p:sp>
      <p:sp>
        <p:nvSpPr>
          <p:cNvPr id="43" name="Right Arrow 42"/>
          <p:cNvSpPr/>
          <p:nvPr/>
        </p:nvSpPr>
        <p:spPr>
          <a:xfrm rot="16200000" flipH="1">
            <a:off x="3946788" y="4918308"/>
            <a:ext cx="53034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627784" y="6093296"/>
            <a:ext cx="410445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sz="2000" dirty="0" err="1" smtClean="0"/>
              <a:t>THINid</a:t>
            </a:r>
            <a:r>
              <a:rPr lang="en-GB" sz="2000" dirty="0" smtClean="0"/>
              <a:t> + THIN data + HES data</a:t>
            </a:r>
            <a:endParaRPr lang="en-GB" sz="2000" dirty="0"/>
          </a:p>
        </p:txBody>
      </p:sp>
      <p:pic>
        <p:nvPicPr>
          <p:cNvPr id="27" name="Picture 2" descr="C:\Program Files (x86)\Microsoft Office\MEDIA\CAGCAT10\j020558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169" y="1460249"/>
            <a:ext cx="1254128" cy="1150854"/>
          </a:xfrm>
          <a:prstGeom prst="rect">
            <a:avLst/>
          </a:prstGeom>
          <a:noFill/>
        </p:spPr>
      </p:pic>
      <p:pic>
        <p:nvPicPr>
          <p:cNvPr id="30" name="Picture 5" descr="do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86409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1368152" cy="1361273"/>
          </a:xfrm>
          <a:prstGeom prst="rect">
            <a:avLst/>
          </a:prstGeom>
          <a:noFill/>
        </p:spPr>
      </p:pic>
      <p:pic>
        <p:nvPicPr>
          <p:cNvPr id="33" name="Picture 2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40768"/>
            <a:ext cx="1350599" cy="1239381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4860032" y="1052736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NHS Information Centre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2636912"/>
            <a:ext cx="29523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NHS Number +</a:t>
            </a:r>
          </a:p>
          <a:p>
            <a:pPr algn="ctr"/>
            <a:r>
              <a:rPr lang="en-GB" sz="2000" dirty="0" smtClean="0"/>
              <a:t>THIN-HES record id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924944"/>
            <a:ext cx="29168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NHS Number + </a:t>
            </a:r>
            <a:r>
              <a:rPr lang="en-GB" sz="2000" dirty="0" err="1" smtClean="0"/>
              <a:t>GPpatid</a:t>
            </a:r>
            <a:endParaRPr lang="en-GB" sz="2000" dirty="0"/>
          </a:p>
        </p:txBody>
      </p:sp>
      <p:sp>
        <p:nvSpPr>
          <p:cNvPr id="35" name="Right Arrow 34"/>
          <p:cNvSpPr/>
          <p:nvPr/>
        </p:nvSpPr>
        <p:spPr>
          <a:xfrm rot="16200000" flipH="1">
            <a:off x="1570524" y="3334132"/>
            <a:ext cx="53034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23528" y="3861048"/>
            <a:ext cx="28083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sz="2000" dirty="0" err="1" smtClean="0"/>
              <a:t>eTTP</a:t>
            </a:r>
            <a:r>
              <a:rPr lang="en-GB" sz="2000" dirty="0" smtClean="0"/>
              <a:t> key + </a:t>
            </a:r>
            <a:r>
              <a:rPr lang="en-GB" sz="2000" smtClean="0"/>
              <a:t>eTHINid</a:t>
            </a:r>
            <a:endParaRPr lang="en-GB" sz="2000" dirty="0"/>
          </a:p>
        </p:txBody>
      </p:sp>
      <p:sp>
        <p:nvSpPr>
          <p:cNvPr id="45" name="Right Arrow 44"/>
          <p:cNvSpPr/>
          <p:nvPr/>
        </p:nvSpPr>
        <p:spPr>
          <a:xfrm rot="16200000" flipH="1">
            <a:off x="6804248" y="3284984"/>
            <a:ext cx="43204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28184" y="4695237"/>
            <a:ext cx="26642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THIN-HES record id + </a:t>
            </a:r>
          </a:p>
          <a:p>
            <a:pPr algn="ctr"/>
            <a:r>
              <a:rPr lang="en-GB" sz="2000" dirty="0" smtClean="0"/>
              <a:t>HES data </a:t>
            </a:r>
            <a:endParaRPr lang="en-GB" sz="2000" dirty="0"/>
          </a:p>
        </p:txBody>
      </p:sp>
      <p:sp>
        <p:nvSpPr>
          <p:cNvPr id="47" name="Right Arrow 46"/>
          <p:cNvSpPr/>
          <p:nvPr/>
        </p:nvSpPr>
        <p:spPr>
          <a:xfrm rot="17995616" flipH="1">
            <a:off x="6233945" y="5599198"/>
            <a:ext cx="724237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3" grpId="0" animBg="1"/>
      <p:bldP spid="24" grpId="0" animBg="1"/>
      <p:bldP spid="24" grpId="1" animBg="1"/>
      <p:bldP spid="25" grpId="0" animBg="1"/>
      <p:bldP spid="29" grpId="0" animBg="1"/>
      <p:bldP spid="28" grpId="0"/>
      <p:bldP spid="12" grpId="0" animBg="1"/>
      <p:bldP spid="31" grpId="0" animBg="1"/>
      <p:bldP spid="42" grpId="0" animBg="1"/>
      <p:bldP spid="43" grpId="0" animBg="1"/>
      <p:bldP spid="44" grpId="0" animBg="1"/>
      <p:bldP spid="35" grpId="0" animBg="1"/>
      <p:bldP spid="35" grpId="1" animBg="1"/>
      <p:bldP spid="22" grpId="0" animBg="1"/>
      <p:bldP spid="22" grpId="1" animBg="1"/>
      <p:bldP spid="45" grpId="0" animBg="1"/>
      <p:bldP spid="45" grpId="1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81000"/>
            <a:ext cx="4142342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293096"/>
            <a:ext cx="701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Any Questions?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Alison Bourke</a:t>
            </a:r>
          </a:p>
          <a:p>
            <a:pPr algn="ctr"/>
            <a:r>
              <a:rPr lang="en-GB" sz="3200" dirty="0" smtClean="0">
                <a:hlinkClick r:id="rId3"/>
              </a:rPr>
              <a:t>alison.bourke@cegedim.com</a:t>
            </a:r>
            <a:endParaRPr lang="en-GB" sz="3200" dirty="0" smtClean="0"/>
          </a:p>
          <a:p>
            <a:pPr algn="ctr"/>
            <a:r>
              <a:rPr lang="en-GB" dirty="0" smtClean="0"/>
              <a:t>Tel: 0207 388 8215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CSD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CSD2010">
  <a:themeElements>
    <a:clrScheme name="Cegedim">
      <a:dk1>
        <a:srgbClr val="3F3F3F"/>
      </a:dk1>
      <a:lt1>
        <a:sysClr val="window" lastClr="FFFFFF"/>
      </a:lt1>
      <a:dk2>
        <a:srgbClr val="0082D1"/>
      </a:dk2>
      <a:lt2>
        <a:srgbClr val="D8D8D8"/>
      </a:lt2>
      <a:accent1>
        <a:srgbClr val="0082D1"/>
      </a:accent1>
      <a:accent2>
        <a:srgbClr val="F48026"/>
      </a:accent2>
      <a:accent3>
        <a:srgbClr val="79A532"/>
      </a:accent3>
      <a:accent4>
        <a:srgbClr val="6CBCE3"/>
      </a:accent4>
      <a:accent5>
        <a:srgbClr val="FAD20F"/>
      </a:accent5>
      <a:accent6>
        <a:srgbClr val="E0218A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7B406DD8F3AB40978867B0429F817B" ma:contentTypeVersion="0" ma:contentTypeDescription="Create a new document." ma:contentTypeScope="" ma:versionID="62f4d8d8cbd548575436974e6514434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07D978-8261-4A65-8D07-70F8BB67080E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330AA5-A657-4A18-BF45-5E08F8830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B7C3148-0328-45AD-8C37-72D5E28FE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9966</TotalTime>
  <Words>218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3_Conception personnalisée</vt:lpstr>
      <vt:lpstr>1_Conception personnalisée</vt:lpstr>
      <vt:lpstr>Thème CSD</vt:lpstr>
      <vt:lpstr>2_Conception personnalisée</vt:lpstr>
      <vt:lpstr>4_Conception personnalisée</vt:lpstr>
      <vt:lpstr>Thème CSD2010</vt:lpstr>
      <vt:lpstr>Linking HES to THIN Data</vt:lpstr>
      <vt:lpstr>Disclosure</vt:lpstr>
      <vt:lpstr>Slide 3</vt:lpstr>
      <vt:lpstr>Why we want to link?</vt:lpstr>
      <vt:lpstr>Link using Enhanced Trusted Third Party (eTTP) - Sapior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Sophie Dequae</dc:creator>
  <cp:lastModifiedBy>Alison Bourke</cp:lastModifiedBy>
  <cp:revision>1036</cp:revision>
  <dcterms:created xsi:type="dcterms:W3CDTF">2007-12-20T08:54:31Z</dcterms:created>
  <dcterms:modified xsi:type="dcterms:W3CDTF">2011-09-23T14:42:52Z</dcterms:modified>
</cp:coreProperties>
</file>