
<file path=[Content_Types].xml><?xml version="1.0" encoding="utf-8"?>
<Types xmlns="http://schemas.openxmlformats.org/package/2006/content-types">
  <Default Extension="png" ContentType="image/png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9" r:id="rId2"/>
    <p:sldId id="260" r:id="rId3"/>
    <p:sldId id="261" r:id="rId4"/>
    <p:sldId id="262" r:id="rId5"/>
  </p:sldIdLst>
  <p:sldSz cx="10287000" cy="6858000" type="35mm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GB"/>
    </a:defPPr>
    <a:lvl1pPr algn="l" rtl="0" eaLnBrk="0" fontAlgn="base" hangingPunct="0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har char="•"/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</p:showPr>
  <p:clrMru>
    <a:srgbClr val="9BB3FF"/>
    <a:srgbClr val="7D9CFF"/>
    <a:srgbClr val="00279F"/>
    <a:srgbClr val="081D5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4" autoAdjust="0"/>
    <p:restoredTop sz="94624" autoAdjust="0"/>
  </p:normalViewPr>
  <p:slideViewPr>
    <p:cSldViewPr snapToGrid="0">
      <p:cViewPr varScale="1">
        <p:scale>
          <a:sx n="77" d="100"/>
          <a:sy n="77" d="100"/>
        </p:scale>
        <p:origin x="-966" y="-102"/>
      </p:cViewPr>
      <p:guideLst>
        <p:guide orient="horz" pos="2160"/>
        <p:guide pos="32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25500" y="4694238"/>
            <a:ext cx="5146675" cy="4154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1859" tIns="45124" rIns="91859" bIns="451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00100" y="858838"/>
            <a:ext cx="5194300" cy="3462337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125538" y="2882900"/>
            <a:ext cx="7797800" cy="14700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pic>
        <p:nvPicPr>
          <p:cNvPr id="6170" name="Picture 26" descr="RCGP colour reversed pp panel 77 copy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0287000" cy="2262188"/>
          </a:xfrm>
          <a:prstGeom prst="rect">
            <a:avLst/>
          </a:prstGeom>
          <a:noFill/>
        </p:spPr>
      </p:pic>
      <p:pic>
        <p:nvPicPr>
          <p:cNvPr id="6171" name="Picture 27" descr="RCGP colour reversed pp panel bottom 77 copy"/>
          <p:cNvPicPr>
            <a:picLocks noChangeAspect="1" noChangeArrowheads="1"/>
          </p:cNvPicPr>
          <p:nvPr/>
        </p:nvPicPr>
        <p:blipFill>
          <a:blip r:embed="rId3" cstate="print"/>
          <a:srcRect t="62000" r="35097" b="-221"/>
          <a:stretch>
            <a:fillRect/>
          </a:stretch>
        </p:blipFill>
        <p:spPr bwMode="auto">
          <a:xfrm>
            <a:off x="0" y="6311900"/>
            <a:ext cx="10287000" cy="546100"/>
          </a:xfrm>
          <a:prstGeom prst="rect">
            <a:avLst/>
          </a:prstGeom>
          <a:noFill/>
        </p:spPr>
      </p:pic>
      <p:sp>
        <p:nvSpPr>
          <p:cNvPr id="6158" name="Text Box 14"/>
          <p:cNvSpPr txBox="1">
            <a:spLocks noChangeArrowheads="1"/>
          </p:cNvSpPr>
          <p:nvPr/>
        </p:nvSpPr>
        <p:spPr bwMode="auto">
          <a:xfrm>
            <a:off x="5416550" y="6403975"/>
            <a:ext cx="4552950" cy="3667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800" b="1">
                <a:solidFill>
                  <a:srgbClr val="9BB3FF"/>
                </a:solidFill>
                <a:latin typeface="Frutiger LT 65 Bold" pitchFamily="34" charset="0"/>
              </a:rPr>
              <a:t>Promoting Excellence in Family Medicine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477125" y="187325"/>
            <a:ext cx="2352675" cy="3635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19100" y="187325"/>
            <a:ext cx="6905625" cy="3635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1525" y="2130426"/>
            <a:ext cx="874395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58477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4350" y="6356351"/>
            <a:ext cx="2400300" cy="365125"/>
          </a:xfrm>
          <a:prstGeom prst="rect">
            <a:avLst/>
          </a:prstGeom>
        </p:spPr>
        <p:txBody>
          <a:bodyPr/>
          <a:lstStyle/>
          <a:p>
            <a:fld id="{7422DE0E-59D7-417A-82AB-B04B4DF3F6AC}" type="datetimeFigureOut">
              <a:rPr lang="en-GB" smtClean="0"/>
              <a:pPr/>
              <a:t>20/09/2011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14725" y="6356351"/>
            <a:ext cx="325755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372350" y="6356351"/>
            <a:ext cx="2400300" cy="365125"/>
          </a:xfrm>
          <a:prstGeom prst="rect">
            <a:avLst/>
          </a:prstGeom>
        </p:spPr>
        <p:txBody>
          <a:bodyPr/>
          <a:lstStyle/>
          <a:p>
            <a:fld id="{12949CC2-7829-40FB-8BE6-0EE857A19248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800" y="4406900"/>
            <a:ext cx="874395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800" y="2906713"/>
            <a:ext cx="874395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19100" y="1562100"/>
            <a:ext cx="462915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0650" y="1562100"/>
            <a:ext cx="4629150" cy="2260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4638"/>
            <a:ext cx="92583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1535113"/>
            <a:ext cx="454501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0" y="2174875"/>
            <a:ext cx="454501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26050" y="1535113"/>
            <a:ext cx="454660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26050" y="2174875"/>
            <a:ext cx="4546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273050"/>
            <a:ext cx="3384550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2725" y="273050"/>
            <a:ext cx="5749925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1435100"/>
            <a:ext cx="3384550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6125" y="4800600"/>
            <a:ext cx="6172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016125" y="612775"/>
            <a:ext cx="6172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16125" y="5367338"/>
            <a:ext cx="6172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47" name="Picture 23" descr="RCGP colour reversed pp panel bottom 77 copy"/>
          <p:cNvPicPr>
            <a:picLocks noChangeAspect="1" noChangeArrowheads="1"/>
          </p:cNvPicPr>
          <p:nvPr/>
        </p:nvPicPr>
        <p:blipFill>
          <a:blip r:embed="rId14" cstate="print"/>
          <a:srcRect r="58858" b="4568"/>
          <a:stretch>
            <a:fillRect/>
          </a:stretch>
        </p:blipFill>
        <p:spPr bwMode="auto">
          <a:xfrm>
            <a:off x="0" y="0"/>
            <a:ext cx="10287000" cy="1193800"/>
          </a:xfrm>
          <a:prstGeom prst="rect">
            <a:avLst/>
          </a:prstGeom>
          <a:noFill/>
        </p:spPr>
      </p:pic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8625" y="187325"/>
            <a:ext cx="9382125" cy="8032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GB" smtClean="0"/>
          </a:p>
        </p:txBody>
      </p:sp>
      <p:sp>
        <p:nvSpPr>
          <p:cNvPr id="1032" name="Text Box 8"/>
          <p:cNvSpPr txBox="1">
            <a:spLocks noChangeArrowheads="1"/>
          </p:cNvSpPr>
          <p:nvPr/>
        </p:nvSpPr>
        <p:spPr bwMode="auto">
          <a:xfrm>
            <a:off x="247650" y="5949950"/>
            <a:ext cx="1439863" cy="6397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0"/>
              </a:spcBef>
              <a:buFontTx/>
              <a:buNone/>
            </a:pPr>
            <a:r>
              <a:rPr lang="en-GB" sz="1200">
                <a:solidFill>
                  <a:schemeClr val="bg1"/>
                </a:solidFill>
              </a:rPr>
              <a:t>Promoting Excellence in Family Medicine</a:t>
            </a:r>
          </a:p>
        </p:txBody>
      </p:sp>
      <p:sp>
        <p:nvSpPr>
          <p:cNvPr id="1039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19100" y="1562100"/>
            <a:ext cx="9410700" cy="226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 smtClean="0"/>
          </a:p>
        </p:txBody>
      </p:sp>
      <p:pic>
        <p:nvPicPr>
          <p:cNvPr id="1046" name="Picture 22" descr="RCGP colour reversed pp panel bottom 77 copy"/>
          <p:cNvPicPr>
            <a:picLocks noChangeAspect="1" noChangeArrowheads="1"/>
          </p:cNvPicPr>
          <p:nvPr/>
        </p:nvPicPr>
        <p:blipFill>
          <a:blip r:embed="rId14" cstate="print"/>
          <a:srcRect l="3914" t="17883" b="8345"/>
          <a:stretch>
            <a:fillRect/>
          </a:stretch>
        </p:blipFill>
        <p:spPr bwMode="auto">
          <a:xfrm>
            <a:off x="0" y="6072188"/>
            <a:ext cx="10287000" cy="785812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 b="1">
          <a:solidFill>
            <a:srgbClr val="9BB3FF"/>
          </a:solidFill>
          <a:latin typeface="Arial" charset="0"/>
        </a:defRPr>
      </a:lvl9pPr>
    </p:titleStyle>
    <p:bodyStyle>
      <a:lvl1pPr marL="533400" indent="-514350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162050" indent="-449263" algn="l" rtl="0" eaLnBrk="1" fontAlgn="base" hangingPunct="1">
        <a:spcBef>
          <a:spcPct val="20000"/>
        </a:spcBef>
        <a:spcAft>
          <a:spcPct val="0"/>
        </a:spcAft>
        <a:buFont typeface="Wingdings" pitchFamily="2" charset="2"/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800">
          <a:solidFill>
            <a:schemeClr val="tx1"/>
          </a:solidFill>
          <a:latin typeface="+mn-lt"/>
        </a:defRPr>
      </a:lvl2pPr>
      <a:lvl3pPr marL="1695450" indent="-35401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400">
          <a:solidFill>
            <a:schemeClr val="tx1"/>
          </a:solidFill>
          <a:latin typeface="+mn-lt"/>
        </a:defRPr>
      </a:lvl3pPr>
      <a:lvl4pPr marL="2247900" indent="-37306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000">
          <a:solidFill>
            <a:schemeClr val="tx1"/>
          </a:solidFill>
          <a:latin typeface="+mn-lt"/>
        </a:defRPr>
      </a:lvl4pPr>
      <a:lvl5pPr marL="2781300" indent="-35401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000">
          <a:solidFill>
            <a:schemeClr val="tx1"/>
          </a:solidFill>
          <a:latin typeface="+mn-lt"/>
        </a:defRPr>
      </a:lvl5pPr>
      <a:lvl6pPr marL="3238500" indent="-35401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000">
          <a:solidFill>
            <a:schemeClr val="tx1"/>
          </a:solidFill>
          <a:latin typeface="+mn-lt"/>
        </a:defRPr>
      </a:lvl6pPr>
      <a:lvl7pPr marL="3695700" indent="-35401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000">
          <a:solidFill>
            <a:schemeClr val="tx1"/>
          </a:solidFill>
          <a:latin typeface="+mn-lt"/>
        </a:defRPr>
      </a:lvl7pPr>
      <a:lvl8pPr marL="4152900" indent="-35401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000">
          <a:solidFill>
            <a:schemeClr val="tx1"/>
          </a:solidFill>
          <a:latin typeface="+mn-lt"/>
        </a:defRPr>
      </a:lvl8pPr>
      <a:lvl9pPr marL="4610100" indent="-354013" algn="l" rtl="0" eaLnBrk="1" fontAlgn="base" hangingPunct="1">
        <a:spcBef>
          <a:spcPct val="20000"/>
        </a:spcBef>
        <a:spcAft>
          <a:spcPct val="0"/>
        </a:spcAft>
        <a:buBlip>
          <a:blip r:embed="rId15"/>
        </a:buBlip>
        <a:tabLst>
          <a:tab pos="533400" algn="l"/>
          <a:tab pos="1162050" algn="l"/>
          <a:tab pos="1695450" algn="l"/>
          <a:tab pos="2247900" algn="l"/>
          <a:tab pos="2781300" algn="l"/>
        </a:tabLst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RCGP Weekly Returns Service</a:t>
            </a:r>
            <a:br>
              <a:rPr lang="en-GB" dirty="0" smtClean="0"/>
            </a:br>
            <a:r>
              <a:rPr lang="en-GB" dirty="0"/>
              <a:t>d</a:t>
            </a:r>
            <a:r>
              <a:rPr lang="en-GB" dirty="0" smtClean="0"/>
              <a:t>ata extraction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43050" y="3886200"/>
            <a:ext cx="7200900" cy="1914370"/>
          </a:xfrm>
        </p:spPr>
        <p:txBody>
          <a:bodyPr/>
          <a:lstStyle/>
          <a:p>
            <a:r>
              <a:rPr lang="en-GB" dirty="0" smtClean="0"/>
              <a:t>D. M. Fleming</a:t>
            </a:r>
          </a:p>
          <a:p>
            <a:r>
              <a:rPr lang="en-GB" sz="2000" dirty="0" smtClean="0"/>
              <a:t>Director, Research and Surveillance Centre</a:t>
            </a:r>
          </a:p>
          <a:p>
            <a:r>
              <a:rPr lang="en-GB" sz="2800" dirty="0" smtClean="0"/>
              <a:t>Nottingham meeting Sept 22 2011</a:t>
            </a:r>
          </a:p>
          <a:p>
            <a:endParaRPr lang="en-GB" sz="24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RCGP: WRS 1967-2007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GB" sz="9600" dirty="0" smtClean="0"/>
              <a:t>Epidemiological  information system from primary care describing incidence in real time and incidence accumulated over annual periods</a:t>
            </a:r>
          </a:p>
          <a:p>
            <a:r>
              <a:rPr lang="en-GB" sz="9600" dirty="0" smtClean="0"/>
              <a:t>Established in 1967 initially based on clerical recording system using age-sex registers and diagnostic indexes</a:t>
            </a:r>
          </a:p>
          <a:p>
            <a:r>
              <a:rPr lang="en-GB" sz="9600" dirty="0" smtClean="0"/>
              <a:t>Expanded into an electronic recording system between the period of MSGP4 in 1990/91 and1997.</a:t>
            </a:r>
          </a:p>
          <a:p>
            <a:r>
              <a:rPr lang="en-GB" sz="9600" dirty="0" smtClean="0"/>
              <a:t>Recording captured all read coded morbidity entries with the attached episode type</a:t>
            </a:r>
          </a:p>
          <a:p>
            <a:r>
              <a:rPr lang="en-GB" sz="9600" dirty="0" smtClean="0"/>
              <a:t>Until 2007 all data were processed on the basis of weekly tabular summaries from each practice collected using automated programs</a:t>
            </a:r>
          </a:p>
          <a:p>
            <a:endParaRPr lang="en-GB" dirty="0" smtClean="0"/>
          </a:p>
          <a:p>
            <a:endParaRPr lang="en-GB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RCGP: WRS   Since 2007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GB" sz="2000" dirty="0" smtClean="0"/>
              <a:t>Tabular summary extraction continues unchanged</a:t>
            </a:r>
          </a:p>
          <a:p>
            <a:r>
              <a:rPr lang="en-GB" sz="2000" dirty="0" smtClean="0"/>
              <a:t>New extraction routine introduced whereby patient specific longitudinal data are collected</a:t>
            </a:r>
          </a:p>
          <a:p>
            <a:r>
              <a:rPr lang="en-GB" sz="2000" dirty="0" smtClean="0"/>
              <a:t>A slightly enhanced data set is collected ( includes vaccines selected prescriptions and lab results etc) with all patient links preserved.</a:t>
            </a:r>
          </a:p>
          <a:p>
            <a:r>
              <a:rPr lang="en-GB" sz="2000" dirty="0" smtClean="0"/>
              <a:t>As new information is entered on the gp record a new extract is taken from the patient EMR covering the relevant entries since 1 Jan 2003. Each extract contains patient specific information but the patient cannot be identified. Each new extract replaces the one held on the existing database. </a:t>
            </a:r>
          </a:p>
          <a:p>
            <a:r>
              <a:rPr lang="en-GB" sz="2000" dirty="0" smtClean="0"/>
              <a:t>Routine analyses now include selective linked data</a:t>
            </a:r>
          </a:p>
          <a:p>
            <a:r>
              <a:rPr lang="en-GB" sz="2000" dirty="0" smtClean="0"/>
              <a:t>Database available for longitudinal investigation </a:t>
            </a:r>
            <a:endParaRPr lang="en-GB" sz="2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Problems for Discussion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9100" y="1562100"/>
            <a:ext cx="9410700" cy="4524315"/>
          </a:xfrm>
        </p:spPr>
        <p:txBody>
          <a:bodyPr/>
          <a:lstStyle/>
          <a:p>
            <a:r>
              <a:rPr lang="en-GB" dirty="0" smtClean="0"/>
              <a:t>Ethical considerations</a:t>
            </a:r>
          </a:p>
          <a:p>
            <a:r>
              <a:rPr lang="en-GB" dirty="0" smtClean="0"/>
              <a:t>Linkage to other data sources not </a:t>
            </a:r>
            <a:r>
              <a:rPr lang="en-GB" smtClean="0"/>
              <a:t>possible </a:t>
            </a:r>
            <a:r>
              <a:rPr lang="en-GB" smtClean="0"/>
              <a:t>( </a:t>
            </a:r>
            <a:r>
              <a:rPr lang="en-GB" dirty="0" err="1" smtClean="0"/>
              <a:t>eg</a:t>
            </a:r>
            <a:r>
              <a:rPr lang="en-GB" dirty="0" smtClean="0"/>
              <a:t> by use of NHS number)</a:t>
            </a:r>
          </a:p>
          <a:p>
            <a:r>
              <a:rPr lang="en-GB" dirty="0" smtClean="0"/>
              <a:t>Volume of data transfer (an additive routine first visualised was not workable)</a:t>
            </a:r>
          </a:p>
          <a:p>
            <a:r>
              <a:rPr lang="en-GB" dirty="0" smtClean="0"/>
              <a:t>Software differences</a:t>
            </a:r>
          </a:p>
          <a:p>
            <a:r>
              <a:rPr lang="en-GB" dirty="0" smtClean="0"/>
              <a:t>Practices changing software supplier</a:t>
            </a:r>
          </a:p>
          <a:p>
            <a:r>
              <a:rPr lang="en-GB" dirty="0" smtClean="0"/>
              <a:t>Complexity of analytical routines</a:t>
            </a:r>
            <a:endParaRPr lang="en-GB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theme/theme1.xml><?xml version="1.0" encoding="utf-8"?>
<a:theme xmlns:a="http://schemas.openxmlformats.org/drawingml/2006/main" name="RCGP Powerpoint Template draft 2007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>
            <a:tab pos="533400" algn="l"/>
            <a:tab pos="1162050" algn="l"/>
            <a:tab pos="1695450" algn="l"/>
            <a:tab pos="2247900" algn="l"/>
            <a:tab pos="2781300" algn="l"/>
          </a:tabLst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Blip>
            <a:blip xmlns:r="http://schemas.openxmlformats.org/officeDocument/2006/relationships" r:embed="rId1"/>
          </a:buBlip>
          <a:tabLst>
            <a:tab pos="533400" algn="l"/>
            <a:tab pos="1162050" algn="l"/>
            <a:tab pos="1695450" algn="l"/>
            <a:tab pos="2247900" algn="l"/>
            <a:tab pos="2781300" algn="l"/>
          </a:tabLst>
          <a:defRPr kumimoji="0" lang="en-GB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RCGP Powerpoint Template draft 2007</Template>
  <TotalTime>5</TotalTime>
  <Pages>2</Pages>
  <Words>255</Words>
  <Application>Microsoft Office PowerPoint</Application>
  <PresentationFormat>35mm Slides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RCGP Powerpoint Template draft 2007</vt:lpstr>
      <vt:lpstr>RCGP Weekly Returns Service data extraction</vt:lpstr>
      <vt:lpstr>RCGP: WRS 1967-2007</vt:lpstr>
      <vt:lpstr>RCGP: WRS   Since 2007</vt:lpstr>
      <vt:lpstr>Problems for Discussion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RCGP Weekly Returns Service data extraction</dc:title>
  <dc:subject/>
  <dc:creator>HDurnell</dc:creator>
  <cp:keywords/>
  <dc:description/>
  <cp:lastModifiedBy>DFleming</cp:lastModifiedBy>
  <cp:revision>2</cp:revision>
  <cp:lastPrinted>2001-09-07T10:46:26Z</cp:lastPrinted>
  <dcterms:created xsi:type="dcterms:W3CDTF">2011-09-20T09:28:05Z</dcterms:created>
  <dcterms:modified xsi:type="dcterms:W3CDTF">2011-09-20T09:40:59Z</dcterms:modified>
</cp:coreProperties>
</file>