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10287000" cy="6858000" type="35mm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BB3FF"/>
    <a:srgbClr val="7D9CFF"/>
    <a:srgbClr val="00279F"/>
    <a:srgbClr val="081D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 snapToGrid="0">
      <p:cViewPr varScale="1">
        <p:scale>
          <a:sx n="77" d="100"/>
          <a:sy n="77" d="100"/>
        </p:scale>
        <p:origin x="-966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25500" y="4694238"/>
            <a:ext cx="5146675" cy="4154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59" tIns="45124" rIns="91859" bIns="45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858838"/>
            <a:ext cx="5194300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25538" y="2882900"/>
            <a:ext cx="7797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6170" name="Picture 26" descr="RCGP colour reversed pp panel 77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87000" cy="2262188"/>
          </a:xfrm>
          <a:prstGeom prst="rect">
            <a:avLst/>
          </a:prstGeom>
          <a:noFill/>
        </p:spPr>
      </p:pic>
      <p:pic>
        <p:nvPicPr>
          <p:cNvPr id="6171" name="Picture 27" descr="RCGP colour reversed pp panel bottom 77 copy"/>
          <p:cNvPicPr>
            <a:picLocks noChangeAspect="1" noChangeArrowheads="1"/>
          </p:cNvPicPr>
          <p:nvPr/>
        </p:nvPicPr>
        <p:blipFill>
          <a:blip r:embed="rId3" cstate="print"/>
          <a:srcRect t="62000" r="35097" b="-221"/>
          <a:stretch>
            <a:fillRect/>
          </a:stretch>
        </p:blipFill>
        <p:spPr bwMode="auto">
          <a:xfrm>
            <a:off x="0" y="6311900"/>
            <a:ext cx="10287000" cy="546100"/>
          </a:xfrm>
          <a:prstGeom prst="rect">
            <a:avLst/>
          </a:prstGeom>
          <a:noFill/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416550" y="6403975"/>
            <a:ext cx="4552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800" b="1">
                <a:solidFill>
                  <a:srgbClr val="9BB3FF"/>
                </a:solidFill>
                <a:latin typeface="Frutiger LT 65 Bold" pitchFamily="34" charset="0"/>
              </a:rPr>
              <a:t>Promoting Excellence in Family Medicine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7125" y="187325"/>
            <a:ext cx="2352675" cy="3635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187325"/>
            <a:ext cx="6905625" cy="3635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5847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/>
          <a:lstStyle/>
          <a:p>
            <a:fld id="{7422DE0E-59D7-417A-82AB-B04B4DF3F6AC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/>
          <a:lstStyle/>
          <a:p>
            <a:fld id="{12949CC2-7829-40FB-8BE6-0EE857A192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562100"/>
            <a:ext cx="462915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0650" y="1562100"/>
            <a:ext cx="462915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RCGP colour reversed pp panel bottom 77 copy"/>
          <p:cNvPicPr>
            <a:picLocks noChangeAspect="1" noChangeArrowheads="1"/>
          </p:cNvPicPr>
          <p:nvPr/>
        </p:nvPicPr>
        <p:blipFill>
          <a:blip r:embed="rId14" cstate="print"/>
          <a:srcRect r="58858" b="4568"/>
          <a:stretch>
            <a:fillRect/>
          </a:stretch>
        </p:blipFill>
        <p:spPr bwMode="auto">
          <a:xfrm>
            <a:off x="0" y="0"/>
            <a:ext cx="10287000" cy="11938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87325"/>
            <a:ext cx="9382125" cy="803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47650" y="5949950"/>
            <a:ext cx="1439863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1200">
                <a:solidFill>
                  <a:schemeClr val="bg1"/>
                </a:solidFill>
              </a:rPr>
              <a:t>Promoting Excellence in Family Medicine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62100"/>
            <a:ext cx="94107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46" name="Picture 22" descr="RCGP colour reversed pp panel bottom 77 copy"/>
          <p:cNvPicPr>
            <a:picLocks noChangeAspect="1" noChangeArrowheads="1"/>
          </p:cNvPicPr>
          <p:nvPr/>
        </p:nvPicPr>
        <p:blipFill>
          <a:blip r:embed="rId14" cstate="print"/>
          <a:srcRect l="3914" t="17883" b="8345"/>
          <a:stretch>
            <a:fillRect/>
          </a:stretch>
        </p:blipFill>
        <p:spPr bwMode="auto">
          <a:xfrm>
            <a:off x="0" y="6072188"/>
            <a:ext cx="10287000" cy="7858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9BB3FF"/>
          </a:solidFill>
          <a:latin typeface="Arial" charset="0"/>
        </a:defRPr>
      </a:lvl9pPr>
    </p:titleStyle>
    <p:bodyStyle>
      <a:lvl1pPr marL="533400" indent="-5143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62050" indent="-4492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800">
          <a:solidFill>
            <a:schemeClr val="tx1"/>
          </a:solidFill>
          <a:latin typeface="+mn-lt"/>
        </a:defRPr>
      </a:lvl2pPr>
      <a:lvl3pPr marL="1695450" indent="-35401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400">
          <a:solidFill>
            <a:schemeClr val="tx1"/>
          </a:solidFill>
          <a:latin typeface="+mn-lt"/>
        </a:defRPr>
      </a:lvl3pPr>
      <a:lvl4pPr marL="2247900" indent="-37306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000">
          <a:solidFill>
            <a:schemeClr val="tx1"/>
          </a:solidFill>
          <a:latin typeface="+mn-lt"/>
        </a:defRPr>
      </a:lvl4pPr>
      <a:lvl5pPr marL="2781300" indent="-35401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000">
          <a:solidFill>
            <a:schemeClr val="tx1"/>
          </a:solidFill>
          <a:latin typeface="+mn-lt"/>
        </a:defRPr>
      </a:lvl5pPr>
      <a:lvl6pPr marL="3238500" indent="-35401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000">
          <a:solidFill>
            <a:schemeClr val="tx1"/>
          </a:solidFill>
          <a:latin typeface="+mn-lt"/>
        </a:defRPr>
      </a:lvl6pPr>
      <a:lvl7pPr marL="3695700" indent="-35401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000">
          <a:solidFill>
            <a:schemeClr val="tx1"/>
          </a:solidFill>
          <a:latin typeface="+mn-lt"/>
        </a:defRPr>
      </a:lvl7pPr>
      <a:lvl8pPr marL="4152900" indent="-35401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000">
          <a:solidFill>
            <a:schemeClr val="tx1"/>
          </a:solidFill>
          <a:latin typeface="+mn-lt"/>
        </a:defRPr>
      </a:lvl8pPr>
      <a:lvl9pPr marL="4610100" indent="-354013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tabLst>
          <a:tab pos="533400" algn="l"/>
          <a:tab pos="1162050" algn="l"/>
          <a:tab pos="1695450" algn="l"/>
          <a:tab pos="2247900" algn="l"/>
          <a:tab pos="27813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RCGP Weekly Returns Service</a:t>
            </a:r>
            <a:br>
              <a:rPr lang="en-GB" dirty="0" smtClean="0"/>
            </a:br>
            <a:r>
              <a:rPr lang="en-GB" dirty="0"/>
              <a:t>d</a:t>
            </a:r>
            <a:r>
              <a:rPr lang="en-GB" dirty="0" smtClean="0"/>
              <a:t>ata extraction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914370"/>
          </a:xfrm>
        </p:spPr>
        <p:txBody>
          <a:bodyPr/>
          <a:lstStyle/>
          <a:p>
            <a:r>
              <a:rPr lang="en-GB" dirty="0" smtClean="0"/>
              <a:t>D. M. Fleming</a:t>
            </a:r>
          </a:p>
          <a:p>
            <a:r>
              <a:rPr lang="en-GB" sz="2000" dirty="0" smtClean="0"/>
              <a:t>Director, Research and Surveillance Centre</a:t>
            </a:r>
          </a:p>
          <a:p>
            <a:r>
              <a:rPr lang="en-GB" sz="2800" dirty="0" smtClean="0"/>
              <a:t>Nottingham meeting Sept 22 2011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RCGP: WRS 1967-2007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dirty="0" smtClean="0"/>
              <a:t>Epidemiological  information system from primary care describing incidence in real time and incidence accumulated over annual periods</a:t>
            </a:r>
          </a:p>
          <a:p>
            <a:r>
              <a:rPr lang="en-GB" sz="9600" dirty="0" smtClean="0"/>
              <a:t>Established in 1967 initially based on clerical recording system using age-sex registers and diagnostic indexes</a:t>
            </a:r>
          </a:p>
          <a:p>
            <a:r>
              <a:rPr lang="en-GB" sz="9600" dirty="0" smtClean="0"/>
              <a:t>Expanded into an electronic recording system between the period of MSGP4 in 1990/91 and1997.</a:t>
            </a:r>
          </a:p>
          <a:p>
            <a:r>
              <a:rPr lang="en-GB" sz="9600" dirty="0" smtClean="0"/>
              <a:t>Recording captured all read coded morbidity entries with the attached episode type</a:t>
            </a:r>
          </a:p>
          <a:p>
            <a:r>
              <a:rPr lang="en-GB" sz="9600" dirty="0" smtClean="0"/>
              <a:t>Until 2007 all data were processed on the basis of weekly tabular summaries from each practice collected using automated programs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RCGP: WRS   Since 2007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Tabular summary extraction continues unchanged</a:t>
            </a:r>
          </a:p>
          <a:p>
            <a:r>
              <a:rPr lang="en-GB" sz="2000" dirty="0" smtClean="0"/>
              <a:t>New extraction routine introduced whereby patient specific longitudinal data are collected</a:t>
            </a:r>
          </a:p>
          <a:p>
            <a:r>
              <a:rPr lang="en-GB" sz="2000" dirty="0" smtClean="0"/>
              <a:t>A slightly enhanced data set is collected ( includes vaccines selected prescriptions and lab results etc) with all patient links preserved.</a:t>
            </a:r>
          </a:p>
          <a:p>
            <a:r>
              <a:rPr lang="en-GB" sz="2000" dirty="0" smtClean="0"/>
              <a:t>As new information is entered on the gp record a new extract is taken from the patient EMR covering the relevant entries since 1 Jan 2003. Each extract contains patient specific information but the patient cannot be identified. Each new extract replaces the one held on the existing database. </a:t>
            </a:r>
          </a:p>
          <a:p>
            <a:r>
              <a:rPr lang="en-GB" sz="2000" dirty="0" smtClean="0"/>
              <a:t>Routine analyses now include selective linked data</a:t>
            </a:r>
          </a:p>
          <a:p>
            <a:r>
              <a:rPr lang="en-GB" sz="2000" dirty="0" smtClean="0"/>
              <a:t>Database available for longitudinal investigation 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for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62100"/>
            <a:ext cx="9410700" cy="4524315"/>
          </a:xfrm>
        </p:spPr>
        <p:txBody>
          <a:bodyPr/>
          <a:lstStyle/>
          <a:p>
            <a:r>
              <a:rPr lang="en-GB" dirty="0" smtClean="0"/>
              <a:t>Ethical considerations</a:t>
            </a:r>
          </a:p>
          <a:p>
            <a:r>
              <a:rPr lang="en-GB" dirty="0" smtClean="0"/>
              <a:t>Linkage to other data sources not </a:t>
            </a:r>
            <a:r>
              <a:rPr lang="en-GB" smtClean="0"/>
              <a:t>possible </a:t>
            </a:r>
            <a:r>
              <a:rPr lang="en-GB" smtClean="0"/>
              <a:t>( </a:t>
            </a:r>
            <a:r>
              <a:rPr lang="en-GB" dirty="0" err="1" smtClean="0"/>
              <a:t>eg</a:t>
            </a:r>
            <a:r>
              <a:rPr lang="en-GB" dirty="0" smtClean="0"/>
              <a:t> by use of NHS number)</a:t>
            </a:r>
          </a:p>
          <a:p>
            <a:r>
              <a:rPr lang="en-GB" dirty="0" smtClean="0"/>
              <a:t>Volume of data transfer (an additive routine first visualised was not workable)</a:t>
            </a:r>
          </a:p>
          <a:p>
            <a:r>
              <a:rPr lang="en-GB" dirty="0" smtClean="0"/>
              <a:t>Software differences</a:t>
            </a:r>
          </a:p>
          <a:p>
            <a:r>
              <a:rPr lang="en-GB" dirty="0" smtClean="0"/>
              <a:t>Practices changing software supplier</a:t>
            </a:r>
          </a:p>
          <a:p>
            <a:r>
              <a:rPr lang="en-GB" dirty="0" smtClean="0"/>
              <a:t>Complexity of analytical routines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RCGP Powerpoint Template draft 2007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>
            <a:tab pos="533400" algn="l"/>
            <a:tab pos="1162050" algn="l"/>
            <a:tab pos="1695450" algn="l"/>
            <a:tab pos="2247900" algn="l"/>
            <a:tab pos="2781300" algn="l"/>
          </a:tabLst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>
            <a:tab pos="533400" algn="l"/>
            <a:tab pos="1162050" algn="l"/>
            <a:tab pos="1695450" algn="l"/>
            <a:tab pos="2247900" algn="l"/>
            <a:tab pos="2781300" algn="l"/>
          </a:tabLst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RCGP Powerpoint Template draft 2007</Template>
  <TotalTime>5</TotalTime>
  <Pages>2</Pages>
  <Words>255</Words>
  <Application>Microsoft Office PowerPoint</Application>
  <PresentationFormat>35mm Slides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RCGP Powerpoint Template draft 2007</vt:lpstr>
      <vt:lpstr>RCGP Weekly Returns Service data extraction</vt:lpstr>
      <vt:lpstr>RCGP: WRS 1967-2007</vt:lpstr>
      <vt:lpstr>RCGP: WRS   Since 2007</vt:lpstr>
      <vt:lpstr>Problems for 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RCGP Weekly Returns Service data extraction</dc:title>
  <dc:subject/>
  <dc:creator>HDurnell</dc:creator>
  <cp:keywords/>
  <dc:description/>
  <cp:lastModifiedBy>DFleming</cp:lastModifiedBy>
  <cp:revision>2</cp:revision>
  <cp:lastPrinted>2001-09-07T10:46:26Z</cp:lastPrinted>
  <dcterms:created xsi:type="dcterms:W3CDTF">2011-09-20T09:28:05Z</dcterms:created>
  <dcterms:modified xsi:type="dcterms:W3CDTF">2011-09-20T09:40:59Z</dcterms:modified>
</cp:coreProperties>
</file>