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8" r:id="rId4"/>
    <p:sldId id="262" r:id="rId5"/>
    <p:sldId id="287" r:id="rId6"/>
    <p:sldId id="278" r:id="rId7"/>
    <p:sldId id="289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B17"/>
    <a:srgbClr val="FF33CC"/>
    <a:srgbClr val="FFFF00"/>
    <a:srgbClr val="9933FF"/>
    <a:srgbClr val="FF66FF"/>
    <a:srgbClr val="009900"/>
    <a:srgbClr val="FFFFFF"/>
    <a:srgbClr val="66FFCC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40" y="-14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92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F6C0E6-D898-4BEC-8C6A-9AA584F9BE3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60338"/>
            <a:ext cx="2190750" cy="6697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60338"/>
            <a:ext cx="6419850" cy="6697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603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676400"/>
            <a:ext cx="8763000" cy="51816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603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228600" y="1676400"/>
            <a:ext cx="4305300" cy="5181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676400"/>
            <a:ext cx="43053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3053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3053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rgbClr val="000066">
                <a:gamma/>
                <a:shade val="16078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160338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2"/>
            <a:endParaRPr lang="en-GB" smtClean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723900" y="1447800"/>
            <a:ext cx="7696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rgbClr val="66FFCC"/>
            </a:outerShdw>
          </a:effec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FFCC"/>
        </a:buClr>
        <a:buChar char="•"/>
        <a:defRPr sz="3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800">
          <a:solidFill>
            <a:srgbClr val="00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pseudonymisation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dirty="0" smtClean="0"/>
              <a:t>Open </a:t>
            </a:r>
            <a:r>
              <a:rPr lang="en-GB" dirty="0" err="1" smtClean="0"/>
              <a:t>Pseudonymiser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Project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295400"/>
          </a:xfrm>
        </p:spPr>
        <p:txBody>
          <a:bodyPr/>
          <a:lstStyle/>
          <a:p>
            <a:r>
              <a:rPr lang="en-GB" dirty="0" smtClean="0"/>
              <a:t>Julia Hippisley-Cox, 2011</a:t>
            </a:r>
          </a:p>
          <a:p>
            <a:r>
              <a:rPr lang="en-GB" dirty="0" smtClean="0">
                <a:hlinkClick r:id="rId2"/>
              </a:rPr>
              <a:t>www.openpseudonymiser.org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dirty="0" err="1" smtClean="0"/>
              <a:t>pseudonymiser</a:t>
            </a:r>
            <a:r>
              <a:rPr lang="en-GB" dirty="0" smtClean="0"/>
              <a:t>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approach which doesn’t extract identifiable data but still allows linkage</a:t>
            </a:r>
          </a:p>
          <a:p>
            <a:pPr lvl="1"/>
            <a:r>
              <a:rPr lang="en-GB" dirty="0" smtClean="0"/>
              <a:t>Legal ethical and NIGB approvals</a:t>
            </a:r>
          </a:p>
          <a:p>
            <a:pPr lvl="1"/>
            <a:r>
              <a:rPr lang="en-GB" dirty="0" smtClean="0"/>
              <a:t>Secure, Scalable</a:t>
            </a:r>
          </a:p>
          <a:p>
            <a:pPr lvl="1"/>
            <a:r>
              <a:rPr lang="en-GB" dirty="0" smtClean="0"/>
              <a:t>Reliable, Affordable</a:t>
            </a:r>
          </a:p>
          <a:p>
            <a:pPr lvl="1"/>
            <a:r>
              <a:rPr lang="en-GB" dirty="0" smtClean="0"/>
              <a:t>Generates ID which are Unique to project</a:t>
            </a:r>
          </a:p>
          <a:p>
            <a:pPr lvl="1"/>
            <a:r>
              <a:rPr lang="en-GB" dirty="0" smtClean="0"/>
              <a:t>Can be used by any set of organisations wishing to share data</a:t>
            </a:r>
          </a:p>
          <a:p>
            <a:pPr lvl="1"/>
            <a:r>
              <a:rPr lang="en-GB" dirty="0" err="1" smtClean="0"/>
              <a:t>Pseudoymisation</a:t>
            </a:r>
            <a:r>
              <a:rPr lang="en-GB" dirty="0" smtClean="0"/>
              <a:t> applied as close as possible to identifiable data </a:t>
            </a:r>
            <a:r>
              <a:rPr lang="en-GB" dirty="0" err="1" smtClean="0"/>
              <a:t>ie</a:t>
            </a:r>
            <a:r>
              <a:rPr lang="en-GB" dirty="0" smtClean="0"/>
              <a:t> within clinical systems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Pseudonymisation: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Scrambles NHS number BEFORE extraction from clinical system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Takes NHS number + project specific encrypted ‘salt code’</a:t>
            </a:r>
          </a:p>
          <a:p>
            <a:pPr lvl="2"/>
            <a:r>
              <a:rPr lang="en-GB" dirty="0" smtClean="0"/>
              <a:t>One way hashing algorithm (SHA2-256) – no collisions and US standard from 2010</a:t>
            </a:r>
          </a:p>
          <a:p>
            <a:pPr lvl="2"/>
            <a:r>
              <a:rPr lang="en-GB" dirty="0" smtClean="0"/>
              <a:t>Applied twice  - before leaving clinical system  &amp; on receipt by next organisation</a:t>
            </a:r>
          </a:p>
          <a:p>
            <a:pPr lvl="1"/>
            <a:r>
              <a:rPr lang="en-GB" dirty="0" smtClean="0"/>
              <a:t>Apply identical software to second dataset</a:t>
            </a:r>
          </a:p>
          <a:p>
            <a:pPr lvl="1"/>
            <a:r>
              <a:rPr lang="en-GB" dirty="0" smtClean="0"/>
              <a:t>Allows two pseudonymised datasets to be linked</a:t>
            </a:r>
          </a:p>
          <a:p>
            <a:pPr lvl="1"/>
            <a:r>
              <a:rPr lang="en-GB" dirty="0" smtClean="0">
                <a:solidFill>
                  <a:srgbClr val="FFFF00"/>
                </a:solidFill>
              </a:rPr>
              <a:t>Cant be reversed engineered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092177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 tool to create encrypted salt: proof of concept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Web site private key used to encrypt user defined project specific salt</a:t>
            </a:r>
          </a:p>
          <a:p>
            <a:pPr lvl="1"/>
            <a:r>
              <a:rPr lang="en-GB" dirty="0" smtClean="0"/>
              <a:t>Encrypted salt distributed to relevant data supplier with identifiable data</a:t>
            </a:r>
          </a:p>
          <a:p>
            <a:pPr lvl="1"/>
            <a:r>
              <a:rPr lang="en-GB" dirty="0" smtClean="0"/>
              <a:t>Public key in supplier’s software to decrypt salt at run time and concatenate to NHS number (or equivalent) </a:t>
            </a:r>
          </a:p>
          <a:p>
            <a:pPr lvl="1"/>
            <a:r>
              <a:rPr lang="en-GB" dirty="0" smtClean="0"/>
              <a:t>Hash then applied </a:t>
            </a:r>
          </a:p>
          <a:p>
            <a:pPr lvl="1"/>
            <a:r>
              <a:rPr lang="en-GB" dirty="0" smtClean="0"/>
              <a:t>Resulting ID then unique to patient within project</a:t>
            </a:r>
          </a:p>
          <a:p>
            <a:pPr lvl="1"/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Openpseudonymiser.org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Website for evaluation and testing with</a:t>
            </a:r>
          </a:p>
          <a:p>
            <a:pPr lvl="1"/>
            <a:r>
              <a:rPr lang="en-GB" dirty="0" smtClean="0"/>
              <a:t>Desktop application </a:t>
            </a:r>
          </a:p>
          <a:p>
            <a:pPr lvl="1"/>
            <a:r>
              <a:rPr lang="en-GB" dirty="0" smtClean="0"/>
              <a:t>DLL for integration </a:t>
            </a:r>
          </a:p>
          <a:p>
            <a:pPr lvl="1"/>
            <a:r>
              <a:rPr lang="en-GB" dirty="0" smtClean="0"/>
              <a:t>Test data</a:t>
            </a:r>
          </a:p>
          <a:p>
            <a:pPr lvl="1"/>
            <a:r>
              <a:rPr lang="en-GB" dirty="0" smtClean="0"/>
              <a:t>Documentation</a:t>
            </a:r>
          </a:p>
          <a:p>
            <a:pPr lvl="1"/>
            <a:r>
              <a:rPr lang="en-GB" dirty="0" smtClean="0"/>
              <a:t>Utility to generate encrypted salt codes </a:t>
            </a:r>
          </a:p>
          <a:p>
            <a:pPr lvl="1"/>
            <a:r>
              <a:rPr lang="en-GB" dirty="0" smtClean="0"/>
              <a:t>Source code GNU GPL</a:t>
            </a:r>
          </a:p>
          <a:p>
            <a:endParaRPr lang="en-GB" sz="2000" dirty="0" smtClean="0"/>
          </a:p>
          <a:p>
            <a:r>
              <a:rPr lang="en-GB" sz="2000" dirty="0" smtClean="0"/>
              <a:t>(note: currently undertaking freedom to operate checks)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Pseudonymisation at source</a:t>
            </a:r>
          </a:p>
          <a:p>
            <a:pPr lvl="1"/>
            <a:r>
              <a:rPr lang="en-GB" dirty="0" smtClean="0"/>
              <a:t>Instead of extracting identifiers and storing lookup tables/keys centrally, then technology to generate key is stored within the clinical systems</a:t>
            </a:r>
          </a:p>
          <a:p>
            <a:pPr lvl="1"/>
            <a:r>
              <a:rPr lang="en-GB" dirty="0" smtClean="0"/>
              <a:t>Use of project specific encrypted salted hash ensures secure sets of ID unique to project</a:t>
            </a:r>
          </a:p>
          <a:p>
            <a:pPr lvl="1"/>
            <a:r>
              <a:rPr lang="en-GB" dirty="0" smtClean="0"/>
              <a:t>Full control of data controller</a:t>
            </a:r>
          </a:p>
          <a:p>
            <a:pPr lvl="1"/>
            <a:r>
              <a:rPr lang="en-GB" dirty="0" smtClean="0"/>
              <a:t>Can work in addition to existing approaches</a:t>
            </a:r>
          </a:p>
          <a:p>
            <a:pPr lvl="1"/>
            <a:r>
              <a:rPr lang="en-GB" dirty="0" smtClean="0"/>
              <a:t>Open source technology </a:t>
            </a:r>
            <a:r>
              <a:rPr lang="en-GB" smtClean="0"/>
              <a:t>so transparent &amp; free</a:t>
            </a: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290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Open Pseudonymiser  Project</vt:lpstr>
      <vt:lpstr>Open pseudonymiser approach</vt:lpstr>
      <vt:lpstr>Pseudonymisation: method</vt:lpstr>
      <vt:lpstr>Slide 4</vt:lpstr>
      <vt:lpstr>Wed tool to create encrypted salt: proof of concept</vt:lpstr>
      <vt:lpstr>Openpseudonymiser.org</vt:lpstr>
      <vt:lpstr>Key points</vt:lpstr>
    </vt:vector>
  </TitlesOfParts>
  <Company>Steven Shackman Practice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Ian Goodman</dc:creator>
  <cp:lastModifiedBy>Julia Hippisley-Cox</cp:lastModifiedBy>
  <cp:revision>124</cp:revision>
  <dcterms:created xsi:type="dcterms:W3CDTF">2001-11-25T21:39:42Z</dcterms:created>
  <dcterms:modified xsi:type="dcterms:W3CDTF">2011-09-27T12:32:21Z</dcterms:modified>
</cp:coreProperties>
</file>