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6"/>
  </p:notesMasterIdLst>
  <p:handoutMasterIdLst>
    <p:handoutMasterId r:id="rId17"/>
  </p:handoutMasterIdLst>
  <p:sldIdLst>
    <p:sldId id="1110" r:id="rId2"/>
    <p:sldId id="1119" r:id="rId3"/>
    <p:sldId id="1120" r:id="rId4"/>
    <p:sldId id="1122" r:id="rId5"/>
    <p:sldId id="981" r:id="rId6"/>
    <p:sldId id="983" r:id="rId7"/>
    <p:sldId id="982" r:id="rId8"/>
    <p:sldId id="1123" r:id="rId9"/>
    <p:sldId id="1124" r:id="rId10"/>
    <p:sldId id="1125" r:id="rId11"/>
    <p:sldId id="1129" r:id="rId12"/>
    <p:sldId id="1126" r:id="rId13"/>
    <p:sldId id="1127" r:id="rId14"/>
    <p:sldId id="1128" r:id="rId1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008000"/>
    <a:srgbClr val="FF9933"/>
    <a:srgbClr val="3333FF"/>
    <a:srgbClr val="EFBFEC"/>
    <a:srgbClr val="B4DE86"/>
    <a:srgbClr val="FFFFCC"/>
    <a:srgbClr val="CC66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9" autoAdjust="0"/>
    <p:restoredTop sz="86377" autoAdjust="0"/>
  </p:normalViewPr>
  <p:slideViewPr>
    <p:cSldViewPr snapToGrid="0">
      <p:cViewPr varScale="1">
        <p:scale>
          <a:sx n="105" d="100"/>
          <a:sy n="105" d="100"/>
        </p:scale>
        <p:origin x="-204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46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99" y="0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223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99" y="9430223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fld id="{414E11AA-CB52-4800-9521-DF7D9F9C69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8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99" y="0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223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99" y="9430223"/>
            <a:ext cx="294618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 defTabSz="914182">
              <a:defRPr sz="1200">
                <a:cs typeface="Arial" charset="0"/>
              </a:defRPr>
            </a:lvl1pPr>
          </a:lstStyle>
          <a:p>
            <a:pPr>
              <a:defRPr/>
            </a:pPr>
            <a:fld id="{7725BF79-B32D-4B80-8F24-711312AF3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53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2E0333-B941-42E5-B916-834D4B206922}" type="slidenum">
              <a:rPr lang="en-US" smtClean="0">
                <a:cs typeface="Arial" pitchFamily="34" charset="0"/>
              </a:rPr>
              <a:pPr/>
              <a:t>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B424C-D82D-4A95-8892-0D6D5FBF6D63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13809-FE0A-4EE6-AD84-EE2F4A81D3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7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BACEA5-B6D6-41E6-88DC-17A93D4C0819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B25FB-3BA1-4AF0-94ED-383F8820FB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9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A4C64-A2EF-4C76-A63A-186C1B545656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9F2DC-AEEA-4063-9F8B-7100A744CD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6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5A34B9-DF19-4A58-8890-D4C1FE887085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20710-F02C-4F5F-AB66-EB1D1243D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3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E7806-F751-4215-B395-EE43F8940C0D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80264-DAD5-406F-8616-6FD0A08233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5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DE85E-FBF4-427C-BD16-CEAEBF088EE5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E908A-54E0-4F38-BD10-EE209BC9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4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22EFA-7A00-43B5-9CCC-0212F0A21E26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6E78B-0D18-4826-97B2-79DBCB8E7C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5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576CA6-A66D-4548-BA9C-EA01E255E80B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F8963-B733-479A-B571-46EC51F7E5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8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586D6-B3D4-4002-8C25-E255A50B987D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75E96-7C1D-4B9E-A89E-92E039965A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9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F9BD0-B2C5-475B-AF1F-293B97FCF719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A8D19-720D-4F47-93F7-B717DB3013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4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CEE0D7-787B-4FC6-AF00-87192643D7F3}" type="datetime1">
              <a:rPr lang="en-US" smtClean="0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F3244-A2BB-4EAF-BBD3-7917C155CB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7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jpeg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18/09/2011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43286"/>
            <a:ext cx="1003985" cy="5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The University of Manchester logo - Manchester Est. 182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44320" cy="130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iain\Desktop\NHS RGB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28318" y="6446585"/>
            <a:ext cx="1015682" cy="411415"/>
          </a:xfrm>
          <a:prstGeom prst="rect">
            <a:avLst/>
          </a:prstGeom>
          <a:noFill/>
        </p:spPr>
      </p:pic>
      <p:pic>
        <p:nvPicPr>
          <p:cNvPr id="10" name="Picture 9" descr="C:\Users\iain\Desktop\nweh-logo.jp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903134" y="6318351"/>
            <a:ext cx="1303972" cy="5305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390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ohn.ainsworth@manchester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!OLE_LINK1" TargetMode="External"/><Relationship Id="rId4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!OLE_LINK2" TargetMode="External"/><Relationship Id="rId4" Type="http://schemas.openxmlformats.org/officeDocument/2006/relationships/image" Target="../media/image10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!OLE_LINK3" TargetMode="External"/><Relationship Id="rId4" Type="http://schemas.openxmlformats.org/officeDocument/2006/relationships/image" Target="../media/image11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488" y="1795549"/>
            <a:ext cx="8951912" cy="1836172"/>
          </a:xfrm>
        </p:spPr>
        <p:txBody>
          <a:bodyPr>
            <a:normAutofit/>
          </a:bodyPr>
          <a:lstStyle/>
          <a:p>
            <a:pPr eaLnBrk="1" hangingPunct="1"/>
            <a:r>
              <a:rPr lang="en-GB" sz="4000" dirty="0" smtClean="0">
                <a:solidFill>
                  <a:srgbClr val="7030A0"/>
                </a:solidFill>
              </a:rPr>
              <a:t>NHS e-Lab</a:t>
            </a:r>
            <a:endParaRPr lang="en-GB" sz="4000" dirty="0" smtClean="0">
              <a:solidFill>
                <a:srgbClr val="7030A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5914" y="3225339"/>
            <a:ext cx="8548686" cy="30374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1800" dirty="0" smtClean="0">
                <a:solidFill>
                  <a:schemeClr val="tx1"/>
                </a:solidFill>
              </a:rPr>
              <a:t>Nottingham, </a:t>
            </a:r>
            <a:r>
              <a:rPr lang="en-GB" sz="1800" dirty="0" smtClean="0">
                <a:solidFill>
                  <a:schemeClr val="tx1"/>
                </a:solidFill>
              </a:rPr>
              <a:t>September 2010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18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1800" dirty="0" smtClean="0">
                <a:solidFill>
                  <a:schemeClr val="tx1"/>
                </a:solidFill>
              </a:rPr>
              <a:t>John Ainsworth (</a:t>
            </a:r>
            <a:r>
              <a:rPr lang="en-GB" sz="1800" dirty="0" smtClean="0">
                <a:solidFill>
                  <a:schemeClr val="tx1"/>
                </a:solidFill>
                <a:hlinkClick r:id="rId3"/>
              </a:rPr>
              <a:t>john.ainsworth@manchester.ac.uk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366934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Extraction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Copies data from one database to another</a:t>
            </a:r>
          </a:p>
          <a:p>
            <a:r>
              <a:rPr lang="en-GB" dirty="0" smtClean="0"/>
              <a:t>Performs transformations on data </a:t>
            </a:r>
            <a:r>
              <a:rPr lang="en-GB" dirty="0" smtClean="0"/>
              <a:t>fields e.g.</a:t>
            </a:r>
            <a:endParaRPr lang="en-GB" dirty="0" smtClean="0"/>
          </a:p>
          <a:p>
            <a:pPr lvl="1"/>
            <a:r>
              <a:rPr lang="en-GB" dirty="0" smtClean="0"/>
              <a:t>Postcode =&gt; LLSOA</a:t>
            </a:r>
          </a:p>
          <a:p>
            <a:pPr lvl="1"/>
            <a:r>
              <a:rPr lang="en-GB" dirty="0" smtClean="0"/>
              <a:t>Postcode =&gt; Area</a:t>
            </a:r>
          </a:p>
          <a:p>
            <a:pPr lvl="1"/>
            <a:r>
              <a:rPr lang="en-GB" dirty="0" smtClean="0"/>
              <a:t>Date = &gt; year</a:t>
            </a:r>
          </a:p>
          <a:p>
            <a:pPr lvl="1"/>
            <a:r>
              <a:rPr lang="en-GB" dirty="0" smtClean="0"/>
              <a:t>Date =&gt; year and quartile</a:t>
            </a:r>
          </a:p>
          <a:p>
            <a:pPr lvl="1"/>
            <a:r>
              <a:rPr lang="en-GB" dirty="0" smtClean="0"/>
              <a:t>* =&gt; SHA-1 + user defined salt</a:t>
            </a:r>
          </a:p>
          <a:p>
            <a:pPr lvl="1"/>
            <a:r>
              <a:rPr lang="en-GB" dirty="0" smtClean="0"/>
              <a:t>* =&gt; RSA public-private key encryption</a:t>
            </a:r>
          </a:p>
          <a:p>
            <a:pPr lvl="1"/>
            <a:r>
              <a:rPr lang="en-GB" dirty="0" smtClean="0"/>
              <a:t>* =&gt; random 32-bit integer</a:t>
            </a:r>
          </a:p>
          <a:p>
            <a:r>
              <a:rPr lang="en-GB" dirty="0" smtClean="0"/>
              <a:t>Plug-in architecture for transformers</a:t>
            </a:r>
          </a:p>
        </p:txBody>
      </p:sp>
    </p:spTree>
    <p:extLst>
      <p:ext uri="{BB962C8B-B14F-4D97-AF65-F5344CB8AC3E}">
        <p14:creationId xmlns:p14="http://schemas.microsoft.com/office/powerpoint/2010/main" val="2474520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Pseudonymisation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50" y="1485900"/>
            <a:ext cx="62611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6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Extraction</a:t>
            </a:r>
            <a:endParaRPr lang="en-GB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93372" y="1164870"/>
          <a:ext cx="7780670" cy="5537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5727700" imgH="4076700" progId="Word.Document.12">
                  <p:link updateAutomatic="1"/>
                </p:oleObj>
              </mc:Choice>
              <mc:Fallback>
                <p:oleObj name="Document" r:id="rId3" imgW="5727700" imgH="4076700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72" y="1164870"/>
                        <a:ext cx="7780670" cy="55379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93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Extraction</a:t>
            </a:r>
            <a:endParaRPr lang="en-GB" dirty="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771878" y="1186744"/>
          <a:ext cx="6057900" cy="5440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3987800" imgH="3581400" progId="Word.Document.12">
                  <p:link updateAutomatic="1"/>
                </p:oleObj>
              </mc:Choice>
              <mc:Fallback>
                <p:oleObj name="Document" r:id="rId3" imgW="3987800" imgH="3581400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878" y="1186744"/>
                        <a:ext cx="6057900" cy="5440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6026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Extraction</a:t>
            </a:r>
            <a:endParaRPr lang="en-GB" dirty="0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417688" y="1857727"/>
          <a:ext cx="8477927" cy="2347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4724400" imgH="1308100" progId="Word.Document.12">
                  <p:link updateAutomatic="1"/>
                </p:oleObj>
              </mc:Choice>
              <mc:Fallback>
                <p:oleObj name="Document" r:id="rId3" imgW="4724400" imgH="1308100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88" y="1857727"/>
                        <a:ext cx="8477927" cy="2347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82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pitchFamily="-109" charset="0"/>
                <a:ea typeface="ＭＳ Ｐゴシック" pitchFamily="-109" charset="-128"/>
              </a:rPr>
              <a:t>Our Approach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Enforce information governance through technology wherever possible</a:t>
            </a:r>
          </a:p>
          <a:p>
            <a:pPr eaLnBrk="1" hangingPunct="1"/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Designed for minimum data release</a:t>
            </a:r>
          </a:p>
          <a:p>
            <a:pPr eaLnBrk="1" hangingPunct="1"/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Only release items that user “Needs to know”</a:t>
            </a:r>
          </a:p>
          <a:p>
            <a:pPr eaLnBrk="1" hangingPunct="1"/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NHS is in control of data at all times; NHS can choose what to make available through the </a:t>
            </a:r>
            <a:r>
              <a:rPr lang="en-GB" dirty="0" err="1" smtClean="0">
                <a:latin typeface="Calibri" pitchFamily="-109" charset="0"/>
                <a:ea typeface="ＭＳ Ｐゴシック" pitchFamily="-109" charset="-128"/>
              </a:rPr>
              <a:t>e</a:t>
            </a:r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-Lab</a:t>
            </a:r>
          </a:p>
          <a:p>
            <a:pPr eaLnBrk="1" hangingPunct="1"/>
            <a:r>
              <a:rPr lang="en-GB" dirty="0" smtClean="0">
                <a:latin typeface="Calibri" pitchFamily="-109" charset="0"/>
                <a:ea typeface="ＭＳ Ｐゴシック" pitchFamily="-109" charset="-128"/>
              </a:rPr>
              <a:t>Data is stored in a repository hosted on a server inside the </a:t>
            </a:r>
            <a:r>
              <a:rPr lang="en-GB" smtClean="0">
                <a:latin typeface="Calibri" pitchFamily="-109" charset="0"/>
                <a:ea typeface="ＭＳ Ｐゴシック" pitchFamily="-109" charset="-128"/>
              </a:rPr>
              <a:t>NHS Trust</a:t>
            </a:r>
          </a:p>
        </p:txBody>
      </p:sp>
    </p:spTree>
    <p:extLst>
      <p:ext uri="{BB962C8B-B14F-4D97-AF65-F5344CB8AC3E}">
        <p14:creationId xmlns:p14="http://schemas.microsoft.com/office/powerpoint/2010/main" val="4163299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pitchFamily="-109" charset="0"/>
                <a:ea typeface="ＭＳ Ｐゴシック" pitchFamily="-109" charset="-128"/>
              </a:rPr>
              <a:t>Information Governance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>
                <a:latin typeface="Calibri" pitchFamily="-109" charset="0"/>
                <a:ea typeface="ＭＳ Ｐゴシック" pitchFamily="-109" charset="-128"/>
              </a:rPr>
              <a:t>Technical safeguards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Access Control based on privileges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Audit trails &amp; monitoring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Anonymisation and Inference control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>
                <a:latin typeface="Calibri" pitchFamily="-109" charset="0"/>
                <a:ea typeface="ＭＳ Ｐゴシック" pitchFamily="-109" charset="-128"/>
              </a:rPr>
              <a:t>Operational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Users sign up to terms and conditions of use; bound by employment contracts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Auditing of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latin typeface="Calibri" pitchFamily="-109" charset="0"/>
                <a:ea typeface="ＭＳ Ｐゴシック" pitchFamily="-109" charset="-128"/>
              </a:rPr>
              <a:t>Standard Operating Procedures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>
                <a:latin typeface="Calibri" pitchFamily="-109" charset="0"/>
                <a:ea typeface="ＭＳ Ｐゴシック" pitchFamily="-109" charset="-128"/>
              </a:rPr>
              <a:t>Governance Board + </a:t>
            </a:r>
            <a:r>
              <a:rPr lang="en-GB" sz="2800" dirty="0" smtClean="0">
                <a:latin typeface="Calibri" pitchFamily="-109" charset="0"/>
                <a:ea typeface="ＭＳ Ｐゴシック" pitchFamily="-109" charset="-128"/>
              </a:rPr>
              <a:t>NRES </a:t>
            </a:r>
            <a:r>
              <a:rPr lang="en-GB" sz="2800" dirty="0">
                <a:latin typeface="Calibri" pitchFamily="-109" charset="0"/>
                <a:ea typeface="ＭＳ Ｐゴシック" pitchFamily="-109" charset="-128"/>
              </a:rPr>
              <a:t>Research Database Approval</a:t>
            </a:r>
          </a:p>
        </p:txBody>
      </p:sp>
    </p:spTree>
    <p:extLst>
      <p:ext uri="{BB962C8B-B14F-4D97-AF65-F5344CB8AC3E}">
        <p14:creationId xmlns:p14="http://schemas.microsoft.com/office/powerpoint/2010/main" val="2927760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981200" y="1143000"/>
            <a:ext cx="5410200" cy="4267200"/>
            <a:chOff x="1056" y="1248"/>
            <a:chExt cx="3408" cy="2688"/>
          </a:xfrm>
        </p:grpSpPr>
        <p:sp>
          <p:nvSpPr>
            <p:cNvPr id="23555" name="AutoShape 5"/>
            <p:cNvSpPr>
              <a:spLocks noChangeArrowheads="1"/>
            </p:cNvSpPr>
            <p:nvPr/>
          </p:nvSpPr>
          <p:spPr bwMode="auto">
            <a:xfrm>
              <a:off x="1056" y="1248"/>
              <a:ext cx="3408" cy="26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4BACC6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en-GB" sz="2800" b="1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NHS Trust</a:t>
              </a:r>
            </a:p>
          </p:txBody>
        </p:sp>
        <p:sp>
          <p:nvSpPr>
            <p:cNvPr id="23556" name="AutoShape 6"/>
            <p:cNvSpPr>
              <a:spLocks noChangeArrowheads="1"/>
            </p:cNvSpPr>
            <p:nvPr/>
          </p:nvSpPr>
          <p:spPr bwMode="auto">
            <a:xfrm>
              <a:off x="2393" y="2195"/>
              <a:ext cx="1901" cy="162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4BACC6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en-GB" b="1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E-Lab</a:t>
              </a:r>
              <a:endParaRPr lang="en-GB" sz="36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3557" name="AutoShape 7"/>
            <p:cNvSpPr>
              <a:spLocks noChangeArrowheads="1"/>
            </p:cNvSpPr>
            <p:nvPr/>
          </p:nvSpPr>
          <p:spPr bwMode="auto">
            <a:xfrm>
              <a:off x="3221" y="2550"/>
              <a:ext cx="942" cy="777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25400">
              <a:solidFill>
                <a:srgbClr val="4BACC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8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Pseudonymised</a:t>
              </a:r>
            </a:p>
            <a:p>
              <a:pPr algn="ctr"/>
              <a:r>
                <a:rPr lang="en-GB" sz="18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  <a:p>
              <a:pPr algn="ctr"/>
              <a:r>
                <a:rPr lang="en-GB" sz="18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Repository</a:t>
              </a:r>
              <a:endParaRPr lang="en-GB" sz="28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3558" name="AutoShape 8"/>
            <p:cNvSpPr>
              <a:spLocks noChangeArrowheads="1"/>
            </p:cNvSpPr>
            <p:nvPr/>
          </p:nvSpPr>
          <p:spPr bwMode="auto">
            <a:xfrm rot="-5400000">
              <a:off x="2275" y="2919"/>
              <a:ext cx="1064" cy="5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4BACC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Governance</a:t>
              </a: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319" y="2685"/>
              <a:ext cx="302" cy="744"/>
              <a:chOff x="3736" y="2192"/>
              <a:chExt cx="128" cy="352"/>
            </a:xfrm>
          </p:grpSpPr>
          <p:sp>
            <p:nvSpPr>
              <p:cNvPr id="23565" name="Oval 10"/>
              <p:cNvSpPr>
                <a:spLocks noChangeArrowheads="1"/>
              </p:cNvSpPr>
              <p:nvPr/>
            </p:nvSpPr>
            <p:spPr bwMode="auto">
              <a:xfrm>
                <a:off x="3736" y="2192"/>
                <a:ext cx="128" cy="12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4BACC6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66" name="Line 11"/>
              <p:cNvSpPr>
                <a:spLocks noChangeShapeType="1"/>
              </p:cNvSpPr>
              <p:nvPr/>
            </p:nvSpPr>
            <p:spPr bwMode="auto">
              <a:xfrm flipH="1">
                <a:off x="3800" y="2312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4BACC6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67" name="Line 12"/>
              <p:cNvSpPr>
                <a:spLocks noChangeShapeType="1"/>
              </p:cNvSpPr>
              <p:nvPr/>
            </p:nvSpPr>
            <p:spPr bwMode="auto">
              <a:xfrm flipH="1">
                <a:off x="3744" y="2448"/>
                <a:ext cx="56" cy="96"/>
              </a:xfrm>
              <a:prstGeom prst="line">
                <a:avLst/>
              </a:prstGeom>
              <a:noFill/>
              <a:ln w="25400">
                <a:solidFill>
                  <a:srgbClr val="4BACC6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68" name="Line 13"/>
              <p:cNvSpPr>
                <a:spLocks noChangeShapeType="1"/>
              </p:cNvSpPr>
              <p:nvPr/>
            </p:nvSpPr>
            <p:spPr bwMode="auto">
              <a:xfrm>
                <a:off x="3800" y="2448"/>
                <a:ext cx="56" cy="96"/>
              </a:xfrm>
              <a:prstGeom prst="line">
                <a:avLst/>
              </a:prstGeom>
              <a:noFill/>
              <a:ln w="25400">
                <a:solidFill>
                  <a:srgbClr val="4BACC6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69" name="Line 14"/>
              <p:cNvSpPr>
                <a:spLocks noChangeShapeType="1"/>
              </p:cNvSpPr>
              <p:nvPr/>
            </p:nvSpPr>
            <p:spPr bwMode="auto">
              <a:xfrm>
                <a:off x="3736" y="2392"/>
                <a:ext cx="112" cy="0"/>
              </a:xfrm>
              <a:prstGeom prst="line">
                <a:avLst/>
              </a:prstGeom>
              <a:noFill/>
              <a:ln w="25400">
                <a:solidFill>
                  <a:srgbClr val="4BACC6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23560" name="Text Box 15"/>
            <p:cNvSpPr txBox="1">
              <a:spLocks noChangeArrowheads="1"/>
            </p:cNvSpPr>
            <p:nvPr/>
          </p:nvSpPr>
          <p:spPr bwMode="auto">
            <a:xfrm>
              <a:off x="1169" y="3360"/>
              <a:ext cx="559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b="1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Users</a:t>
              </a:r>
              <a:endParaRPr lang="en-GB" sz="36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3561" name="Line 16"/>
            <p:cNvSpPr>
              <a:spLocks noChangeShapeType="1"/>
            </p:cNvSpPr>
            <p:nvPr/>
          </p:nvSpPr>
          <p:spPr bwMode="auto">
            <a:xfrm>
              <a:off x="3654" y="1908"/>
              <a:ext cx="0" cy="642"/>
            </a:xfrm>
            <a:prstGeom prst="line">
              <a:avLst/>
            </a:prstGeom>
            <a:noFill/>
            <a:ln w="25400">
              <a:solidFill>
                <a:srgbClr val="4BACC6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62" name="Line 17"/>
            <p:cNvSpPr>
              <a:spLocks noChangeShapeType="1"/>
            </p:cNvSpPr>
            <p:nvPr/>
          </p:nvSpPr>
          <p:spPr bwMode="auto">
            <a:xfrm>
              <a:off x="1677" y="2989"/>
              <a:ext cx="697" cy="0"/>
            </a:xfrm>
            <a:prstGeom prst="line">
              <a:avLst/>
            </a:prstGeom>
            <a:noFill/>
            <a:ln w="25400">
              <a:solidFill>
                <a:srgbClr val="4BACC6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63" name="Line 18"/>
            <p:cNvSpPr>
              <a:spLocks noChangeShapeType="1"/>
            </p:cNvSpPr>
            <p:nvPr/>
          </p:nvSpPr>
          <p:spPr bwMode="auto">
            <a:xfrm flipH="1">
              <a:off x="1677" y="3260"/>
              <a:ext cx="697" cy="0"/>
            </a:xfrm>
            <a:prstGeom prst="line">
              <a:avLst/>
            </a:prstGeom>
            <a:noFill/>
            <a:ln w="25400">
              <a:solidFill>
                <a:srgbClr val="4BACC6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64" name="AutoShape 19"/>
            <p:cNvSpPr>
              <a:spLocks noChangeArrowheads="1"/>
            </p:cNvSpPr>
            <p:nvPr/>
          </p:nvSpPr>
          <p:spPr bwMode="auto">
            <a:xfrm>
              <a:off x="3183" y="1333"/>
              <a:ext cx="942" cy="591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25400">
              <a:solidFill>
                <a:srgbClr val="4BACC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EHR</a:t>
              </a:r>
              <a:endParaRPr lang="en-GB" sz="36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504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Iain\Desktop\e-Lab Front 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918"/>
            <a:ext cx="9144000" cy="620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8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Iain\Desktop\elab da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" y="191193"/>
            <a:ext cx="9096183" cy="638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69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Iain\Desktop\e-Lab Mapp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3" y="86022"/>
            <a:ext cx="9011728" cy="671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74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66800" y="609600"/>
            <a:ext cx="7010400" cy="4724400"/>
            <a:chOff x="104" y="40"/>
            <a:chExt cx="3488" cy="2312"/>
          </a:xfrm>
        </p:grpSpPr>
        <p:sp>
          <p:nvSpPr>
            <p:cNvPr id="105" name="Rectangle 104"/>
            <p:cNvSpPr/>
            <p:nvPr/>
          </p:nvSpPr>
          <p:spPr>
            <a:xfrm>
              <a:off x="2184" y="456"/>
              <a:ext cx="1408" cy="1241"/>
            </a:xfrm>
            <a:prstGeom prst="rect">
              <a:avLst/>
            </a:prstGeom>
            <a:solidFill>
              <a:srgbClr val="66FFCC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36" y="456"/>
              <a:ext cx="2039" cy="1273"/>
            </a:xfrm>
            <a:prstGeom prst="rect">
              <a:avLst/>
            </a:prstGeom>
            <a:solidFill>
              <a:srgbClr val="F0FFF0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" name="Can 1"/>
            <p:cNvSpPr/>
            <p:nvPr/>
          </p:nvSpPr>
          <p:spPr>
            <a:xfrm>
              <a:off x="208" y="496"/>
              <a:ext cx="415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Clinical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</p:txBody>
        </p:sp>
        <p:sp>
          <p:nvSpPr>
            <p:cNvPr id="24582" name="Right Arrow 60"/>
            <p:cNvSpPr>
              <a:spLocks noChangeArrowheads="1"/>
            </p:cNvSpPr>
            <p:nvPr/>
          </p:nvSpPr>
          <p:spPr bwMode="auto">
            <a:xfrm>
              <a:off x="728" y="768"/>
              <a:ext cx="808" cy="136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4583" name="Right Arrow 61"/>
            <p:cNvSpPr>
              <a:spLocks noChangeArrowheads="1"/>
            </p:cNvSpPr>
            <p:nvPr/>
          </p:nvSpPr>
          <p:spPr bwMode="auto">
            <a:xfrm>
              <a:off x="2072" y="776"/>
              <a:ext cx="808" cy="136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4584" name="Bent Arrow 62"/>
            <p:cNvSpPr>
              <a:spLocks noChangeArrowheads="1"/>
            </p:cNvSpPr>
            <p:nvPr/>
          </p:nvSpPr>
          <p:spPr bwMode="auto">
            <a:xfrm rot="5400000" flipH="1">
              <a:off x="2068" y="940"/>
              <a:ext cx="440" cy="464"/>
            </a:xfrm>
            <a:custGeom>
              <a:avLst/>
              <a:gdLst>
                <a:gd name="T0" fmla="*/ 0 w 698500"/>
                <a:gd name="T1" fmla="*/ 0 h 736600"/>
                <a:gd name="T2" fmla="*/ 0 w 698500"/>
                <a:gd name="T3" fmla="*/ 0 h 736600"/>
                <a:gd name="T4" fmla="*/ 0 w 698500"/>
                <a:gd name="T5" fmla="*/ 0 h 736600"/>
                <a:gd name="T6" fmla="*/ 0 w 698500"/>
                <a:gd name="T7" fmla="*/ 0 h 736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8500"/>
                <a:gd name="T13" fmla="*/ 0 h 736600"/>
                <a:gd name="T14" fmla="*/ 698500 w 698500"/>
                <a:gd name="T15" fmla="*/ 736600 h 736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8500" h="736600">
                  <a:moveTo>
                    <a:pt x="0" y="736600"/>
                  </a:moveTo>
                  <a:lnTo>
                    <a:pt x="0" y="187795"/>
                  </a:lnTo>
                  <a:lnTo>
                    <a:pt x="-1" y="187794"/>
                  </a:lnTo>
                  <a:cubicBezTo>
                    <a:pt x="-1" y="110868"/>
                    <a:pt x="62361" y="48506"/>
                    <a:pt x="139288" y="48506"/>
                  </a:cubicBezTo>
                  <a:lnTo>
                    <a:pt x="601485" y="48507"/>
                  </a:lnTo>
                  <a:lnTo>
                    <a:pt x="601485" y="0"/>
                  </a:lnTo>
                  <a:lnTo>
                    <a:pt x="698500" y="108100"/>
                  </a:lnTo>
                  <a:lnTo>
                    <a:pt x="601485" y="216200"/>
                  </a:lnTo>
                  <a:lnTo>
                    <a:pt x="601485" y="167692"/>
                  </a:lnTo>
                  <a:lnTo>
                    <a:pt x="139288" y="167692"/>
                  </a:lnTo>
                  <a:lnTo>
                    <a:pt x="139288" y="167691"/>
                  </a:lnTo>
                  <a:cubicBezTo>
                    <a:pt x="128185" y="167691"/>
                    <a:pt x="119184" y="176692"/>
                    <a:pt x="119184" y="187794"/>
                  </a:cubicBezTo>
                  <a:lnTo>
                    <a:pt x="119185" y="736600"/>
                  </a:lnTo>
                  <a:close/>
                </a:path>
              </a:pathLst>
            </a:cu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</p:spPr>
          <p:txBody>
            <a:bodyPr rot="10800000" vert="eaVert"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4585" name="Oval 66"/>
            <p:cNvSpPr>
              <a:spLocks noChangeArrowheads="1"/>
            </p:cNvSpPr>
            <p:nvPr/>
          </p:nvSpPr>
          <p:spPr bwMode="auto">
            <a:xfrm>
              <a:off x="2416" y="768"/>
              <a:ext cx="136" cy="14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4A7EBB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7" name="Can 26"/>
            <p:cNvSpPr/>
            <p:nvPr/>
          </p:nvSpPr>
          <p:spPr>
            <a:xfrm>
              <a:off x="1528" y="1160"/>
              <a:ext cx="536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Non-clinical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</p:txBody>
        </p:sp>
        <p:sp>
          <p:nvSpPr>
            <p:cNvPr id="24587" name="Oval 67"/>
            <p:cNvSpPr>
              <a:spLocks noChangeArrowheads="1"/>
            </p:cNvSpPr>
            <p:nvPr/>
          </p:nvSpPr>
          <p:spPr bwMode="auto">
            <a:xfrm>
              <a:off x="1016" y="768"/>
              <a:ext cx="136" cy="14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4A7EBB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73" name="Round Diagonal Corner Rectangle 72"/>
            <p:cNvSpPr/>
            <p:nvPr/>
          </p:nvSpPr>
          <p:spPr>
            <a:xfrm>
              <a:off x="848" y="712"/>
              <a:ext cx="512" cy="248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14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76" name="Round Diagonal Corner Rectangle 75"/>
            <p:cNvSpPr/>
            <p:nvPr/>
          </p:nvSpPr>
          <p:spPr>
            <a:xfrm>
              <a:off x="2280" y="704"/>
              <a:ext cx="376" cy="248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" name="Can 2"/>
            <p:cNvSpPr/>
            <p:nvPr/>
          </p:nvSpPr>
          <p:spPr>
            <a:xfrm>
              <a:off x="304" y="592"/>
              <a:ext cx="416" cy="454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Clinical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</p:txBody>
        </p:sp>
        <p:sp>
          <p:nvSpPr>
            <p:cNvPr id="5" name="Can 4"/>
            <p:cNvSpPr/>
            <p:nvPr/>
          </p:nvSpPr>
          <p:spPr>
            <a:xfrm>
              <a:off x="1528" y="592"/>
              <a:ext cx="544" cy="454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Integrated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EHR</a:t>
              </a:r>
            </a:p>
          </p:txBody>
        </p:sp>
        <p:sp>
          <p:nvSpPr>
            <p:cNvPr id="16" name="Can 15"/>
            <p:cNvSpPr/>
            <p:nvPr/>
          </p:nvSpPr>
          <p:spPr>
            <a:xfrm>
              <a:off x="2880" y="624"/>
              <a:ext cx="543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1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Pseudonymised</a:t>
              </a:r>
            </a:p>
            <a:p>
              <a:pPr algn="ctr" defTabSz="457200"/>
              <a:r>
                <a:rPr lang="en-US" sz="11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  <a:p>
              <a:pPr algn="ctr" defTabSz="457200"/>
              <a:r>
                <a:rPr lang="en-US" sz="11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Repository</a:t>
              </a:r>
            </a:p>
          </p:txBody>
        </p:sp>
        <p:sp>
          <p:nvSpPr>
            <p:cNvPr id="74" name="Can 73"/>
            <p:cNvSpPr/>
            <p:nvPr/>
          </p:nvSpPr>
          <p:spPr>
            <a:xfrm>
              <a:off x="1624" y="1256"/>
              <a:ext cx="536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Non-clinical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Data</a:t>
              </a:r>
            </a:p>
          </p:txBody>
        </p:sp>
        <p:sp>
          <p:nvSpPr>
            <p:cNvPr id="24594" name="Rectangular Callout 92"/>
            <p:cNvSpPr>
              <a:spLocks noChangeArrowheads="1"/>
            </p:cNvSpPr>
            <p:nvPr/>
          </p:nvSpPr>
          <p:spPr bwMode="auto">
            <a:xfrm>
              <a:off x="1888" y="40"/>
              <a:ext cx="976" cy="376"/>
            </a:xfrm>
            <a:prstGeom prst="wedgeRectCallout">
              <a:avLst>
                <a:gd name="adj1" fmla="val 8417"/>
                <a:gd name="adj2" fmla="val 1281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 dirty="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2. </a:t>
              </a:r>
              <a:r>
                <a:rPr lang="en-US" sz="1400" dirty="0" err="1" smtClean="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Pseudonymisation</a:t>
              </a:r>
              <a:endParaRPr lang="en-US" sz="1400" dirty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4595" name="Rectangular Callout 93"/>
            <p:cNvSpPr>
              <a:spLocks noChangeArrowheads="1"/>
            </p:cNvSpPr>
            <p:nvPr/>
          </p:nvSpPr>
          <p:spPr bwMode="auto">
            <a:xfrm>
              <a:off x="104" y="1976"/>
              <a:ext cx="1016" cy="376"/>
            </a:xfrm>
            <a:prstGeom prst="wedgeRectCallout">
              <a:avLst>
                <a:gd name="adj1" fmla="val 47833"/>
                <a:gd name="adj2" fmla="val -31223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 dirty="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1. Integration of primary and secondary care records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862" y="430"/>
              <a:ext cx="675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b="1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Trust Systems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2734" y="438"/>
              <a:ext cx="559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b="1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Trust e-Lab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159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49"/>
          <p:cNvGrpSpPr>
            <a:grpSpLocks/>
          </p:cNvGrpSpPr>
          <p:nvPr/>
        </p:nvGrpSpPr>
        <p:grpSpPr bwMode="auto">
          <a:xfrm>
            <a:off x="838200" y="585788"/>
            <a:ext cx="7581900" cy="5053012"/>
            <a:chOff x="808" y="322"/>
            <a:chExt cx="4112" cy="2894"/>
          </a:xfrm>
        </p:grpSpPr>
        <p:sp>
          <p:nvSpPr>
            <p:cNvPr id="105" name="Rectangle 104"/>
            <p:cNvSpPr/>
            <p:nvPr/>
          </p:nvSpPr>
          <p:spPr>
            <a:xfrm>
              <a:off x="2192" y="336"/>
              <a:ext cx="1504" cy="2880"/>
            </a:xfrm>
            <a:prstGeom prst="rect">
              <a:avLst/>
            </a:prstGeom>
            <a:solidFill>
              <a:srgbClr val="66FFCC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2" name="Right Arrow 91"/>
            <p:cNvSpPr>
              <a:spLocks noChangeArrowheads="1"/>
            </p:cNvSpPr>
            <p:nvPr/>
          </p:nvSpPr>
          <p:spPr bwMode="auto">
            <a:xfrm rot="5400000" flipV="1">
              <a:off x="2920" y="1256"/>
              <a:ext cx="592" cy="192"/>
            </a:xfrm>
            <a:prstGeom prst="rightArrow">
              <a:avLst>
                <a:gd name="adj1" fmla="val 50000"/>
                <a:gd name="adj2" fmla="val 33331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eaVert"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8" name="Round Diagonal Corner Rectangle 87"/>
            <p:cNvSpPr/>
            <p:nvPr/>
          </p:nvSpPr>
          <p:spPr>
            <a:xfrm>
              <a:off x="3024" y="1256"/>
              <a:ext cx="376" cy="248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9" name="Right Arrow 88"/>
            <p:cNvSpPr>
              <a:spLocks noChangeArrowheads="1"/>
            </p:cNvSpPr>
            <p:nvPr/>
          </p:nvSpPr>
          <p:spPr bwMode="auto">
            <a:xfrm rot="5400000" flipV="1">
              <a:off x="2924" y="2332"/>
              <a:ext cx="592" cy="201"/>
            </a:xfrm>
            <a:prstGeom prst="rightArrow">
              <a:avLst>
                <a:gd name="adj1" fmla="val 50000"/>
                <a:gd name="adj2" fmla="val 31998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eaVert"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7" name="Can 86"/>
            <p:cNvSpPr/>
            <p:nvPr/>
          </p:nvSpPr>
          <p:spPr>
            <a:xfrm>
              <a:off x="2968" y="1672"/>
              <a:ext cx="536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User Data</a:t>
              </a:r>
            </a:p>
            <a:p>
              <a:pPr algn="ctr" defTabSz="457200"/>
              <a:r>
                <a:rPr lang="en-US" sz="14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Store</a:t>
              </a:r>
            </a:p>
          </p:txBody>
        </p:sp>
        <p:sp>
          <p:nvSpPr>
            <p:cNvPr id="25608" name="Rectangular Callout 98"/>
            <p:cNvSpPr>
              <a:spLocks noChangeArrowheads="1"/>
            </p:cNvSpPr>
            <p:nvPr/>
          </p:nvSpPr>
          <p:spPr bwMode="auto">
            <a:xfrm>
              <a:off x="3888" y="1200"/>
              <a:ext cx="840" cy="376"/>
            </a:xfrm>
            <a:prstGeom prst="wedgeRectCallout">
              <a:avLst>
                <a:gd name="adj1" fmla="val -103690"/>
                <a:gd name="adj2" fmla="val -425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4.  Anonymisation and inference control</a:t>
              </a:r>
            </a:p>
          </p:txBody>
        </p:sp>
        <p:sp>
          <p:nvSpPr>
            <p:cNvPr id="25609" name="Rectangular Callout 100"/>
            <p:cNvSpPr>
              <a:spLocks noChangeArrowheads="1"/>
            </p:cNvSpPr>
            <p:nvPr/>
          </p:nvSpPr>
          <p:spPr bwMode="auto">
            <a:xfrm>
              <a:off x="3888" y="2016"/>
              <a:ext cx="840" cy="376"/>
            </a:xfrm>
            <a:prstGeom prst="wedgeRectCallout">
              <a:avLst>
                <a:gd name="adj1" fmla="val -97856"/>
                <a:gd name="adj2" fmla="val -8696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5. Storage</a:t>
              </a:r>
            </a:p>
          </p:txBody>
        </p:sp>
        <p:sp>
          <p:nvSpPr>
            <p:cNvPr id="25610" name="Rectangular Callout 101"/>
            <p:cNvSpPr>
              <a:spLocks noChangeArrowheads="1"/>
            </p:cNvSpPr>
            <p:nvPr/>
          </p:nvSpPr>
          <p:spPr bwMode="auto">
            <a:xfrm>
              <a:off x="4080" y="2832"/>
              <a:ext cx="840" cy="376"/>
            </a:xfrm>
            <a:prstGeom prst="wedgeRectCallout">
              <a:avLst>
                <a:gd name="adj1" fmla="val -117736"/>
                <a:gd name="adj2" fmla="val -4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6. Data analysis and visualization</a:t>
              </a:r>
            </a:p>
          </p:txBody>
        </p:sp>
        <p:sp>
          <p:nvSpPr>
            <p:cNvPr id="2" name="Right Arrow 88"/>
            <p:cNvSpPr>
              <a:spLocks noChangeArrowheads="1"/>
            </p:cNvSpPr>
            <p:nvPr/>
          </p:nvSpPr>
          <p:spPr bwMode="auto">
            <a:xfrm rot="-5400000">
              <a:off x="1776" y="1808"/>
              <a:ext cx="1664" cy="176"/>
            </a:xfrm>
            <a:prstGeom prst="rightArrow">
              <a:avLst>
                <a:gd name="adj1" fmla="val 50009"/>
                <a:gd name="adj2" fmla="val 60798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eaVert" anchor="ctr">
              <a:prstTxWarp prst="textNoShape">
                <a:avLst/>
              </a:prstTxWarp>
            </a:bodyPr>
            <a:lstStyle/>
            <a:p>
              <a:pPr algn="ctr" defTabSz="457200"/>
              <a:endParaRPr lang="en-GB" sz="2000">
                <a:solidFill>
                  <a:srgbClr val="FFFF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0" name="Round Diagonal Corner Rectangle 89"/>
            <p:cNvSpPr/>
            <p:nvPr/>
          </p:nvSpPr>
          <p:spPr>
            <a:xfrm>
              <a:off x="2360" y="2264"/>
              <a:ext cx="1080" cy="248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20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Access Control</a:t>
              </a:r>
            </a:p>
          </p:txBody>
        </p:sp>
        <p:sp>
          <p:nvSpPr>
            <p:cNvPr id="91" name="Round Diagonal Corner Rectangle 90"/>
            <p:cNvSpPr/>
            <p:nvPr/>
          </p:nvSpPr>
          <p:spPr>
            <a:xfrm>
              <a:off x="2440" y="2744"/>
              <a:ext cx="1056" cy="248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200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e-Lab Tools</a:t>
              </a:r>
            </a:p>
          </p:txBody>
        </p:sp>
        <p:sp>
          <p:nvSpPr>
            <p:cNvPr id="25614" name="Rectangular Callout 101"/>
            <p:cNvSpPr>
              <a:spLocks noChangeArrowheads="1"/>
            </p:cNvSpPr>
            <p:nvPr/>
          </p:nvSpPr>
          <p:spPr bwMode="auto">
            <a:xfrm>
              <a:off x="912" y="2256"/>
              <a:ext cx="840" cy="376"/>
            </a:xfrm>
            <a:prstGeom prst="wedgeRectCallout">
              <a:avLst>
                <a:gd name="adj1" fmla="val 131431"/>
                <a:gd name="adj2" fmla="val 12446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1 .User logs on and submits query</a:t>
              </a:r>
            </a:p>
          </p:txBody>
        </p:sp>
        <p:sp>
          <p:nvSpPr>
            <p:cNvPr id="25615" name="Rectangular Callout 101"/>
            <p:cNvSpPr>
              <a:spLocks noChangeArrowheads="1"/>
            </p:cNvSpPr>
            <p:nvPr/>
          </p:nvSpPr>
          <p:spPr bwMode="auto">
            <a:xfrm>
              <a:off x="808" y="1560"/>
              <a:ext cx="1016" cy="408"/>
            </a:xfrm>
            <a:prstGeom prst="wedgeRectCallout">
              <a:avLst>
                <a:gd name="adj1" fmla="val 105412"/>
                <a:gd name="adj2" fmla="val 1465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2. Access control module authorizes request</a:t>
              </a:r>
            </a:p>
          </p:txBody>
        </p:sp>
        <p:sp>
          <p:nvSpPr>
            <p:cNvPr id="25616" name="Rectangular Callout 101"/>
            <p:cNvSpPr>
              <a:spLocks noChangeArrowheads="1"/>
            </p:cNvSpPr>
            <p:nvPr/>
          </p:nvSpPr>
          <p:spPr bwMode="auto">
            <a:xfrm>
              <a:off x="816" y="864"/>
              <a:ext cx="1032" cy="480"/>
            </a:xfrm>
            <a:prstGeom prst="wedgeRectCallout">
              <a:avLst>
                <a:gd name="adj1" fmla="val 105523"/>
                <a:gd name="adj2" fmla="val -4479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3. Perform Data </a:t>
              </a:r>
            </a:p>
            <a:p>
              <a:pPr algn="ctr" defTabSz="457200"/>
              <a:r>
                <a:rPr lang="en-US" sz="1400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Query</a:t>
              </a:r>
            </a:p>
          </p:txBody>
        </p:sp>
        <p:sp>
          <p:nvSpPr>
            <p:cNvPr id="16" name="Can 15"/>
            <p:cNvSpPr/>
            <p:nvPr/>
          </p:nvSpPr>
          <p:spPr>
            <a:xfrm>
              <a:off x="2448" y="624"/>
              <a:ext cx="975" cy="456"/>
            </a:xfrm>
            <a:prstGeom prst="can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457200"/>
              <a:r>
                <a:rPr lang="en-US" sz="1400" dirty="0" err="1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Psuedonymised</a:t>
              </a:r>
              <a:endParaRPr lang="en-US" sz="1400" dirty="0">
                <a:solidFill>
                  <a:srgbClr val="0000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  <a:p>
              <a:pPr algn="ctr" defTabSz="457200"/>
              <a:r>
                <a:rPr lang="en-US" sz="1400" dirty="0">
                  <a:solidFill>
                    <a:srgbClr val="000000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Repository</a:t>
              </a:r>
            </a:p>
          </p:txBody>
        </p:sp>
        <p:sp>
          <p:nvSpPr>
            <p:cNvPr id="25618" name="Text Box 647"/>
            <p:cNvSpPr txBox="1">
              <a:spLocks noChangeArrowheads="1"/>
            </p:cNvSpPr>
            <p:nvPr/>
          </p:nvSpPr>
          <p:spPr bwMode="auto">
            <a:xfrm>
              <a:off x="2530" y="322"/>
              <a:ext cx="73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2000" b="1"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Trust e-Lab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129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24655</TotalTime>
  <Words>292</Words>
  <Application>Microsoft Macintosh PowerPoint</Application>
  <PresentationFormat>On-screen Show (4:3)</PresentationFormat>
  <Paragraphs>77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!OLE_LINK1</vt:lpstr>
      <vt:lpstr>!OLE_LINK2</vt:lpstr>
      <vt:lpstr>!OLE_LINK3</vt:lpstr>
      <vt:lpstr>NHS e-Lab</vt:lpstr>
      <vt:lpstr>Our Approach</vt:lpstr>
      <vt:lpstr>Information Governance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Extraction</vt:lpstr>
      <vt:lpstr>Pseudonymisation</vt:lpstr>
      <vt:lpstr>Data Extraction</vt:lpstr>
      <vt:lpstr>Data Extraction</vt:lpstr>
      <vt:lpstr>Data Extraction</vt:lpstr>
    </vt:vector>
  </TitlesOfParts>
  <Company>The 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NHS e-Lab</dc:title>
  <dc:subject>NIBHI Strategy</dc:subject>
  <dc:creator>Iain Buchan</dc:creator>
  <cp:lastModifiedBy>John Ainsworth</cp:lastModifiedBy>
  <cp:revision>1367</cp:revision>
  <cp:lastPrinted>2010-08-12T08:38:56Z</cp:lastPrinted>
  <dcterms:created xsi:type="dcterms:W3CDTF">2010-09-21T09:41:46Z</dcterms:created>
  <dcterms:modified xsi:type="dcterms:W3CDTF">2011-09-19T14:25:51Z</dcterms:modified>
</cp:coreProperties>
</file>