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9" r:id="rId2"/>
    <p:sldId id="290" r:id="rId3"/>
    <p:sldId id="271" r:id="rId4"/>
    <p:sldId id="277" r:id="rId5"/>
    <p:sldId id="275" r:id="rId6"/>
    <p:sldId id="270" r:id="rId7"/>
    <p:sldId id="276" r:id="rId8"/>
    <p:sldId id="282" r:id="rId9"/>
    <p:sldId id="288" r:id="rId10"/>
    <p:sldId id="281" r:id="rId11"/>
    <p:sldId id="273" r:id="rId12"/>
    <p:sldId id="272" r:id="rId13"/>
    <p:sldId id="274" r:id="rId14"/>
    <p:sldId id="286" r:id="rId1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B17"/>
    <a:srgbClr val="FF33CC"/>
    <a:srgbClr val="FFFF00"/>
    <a:srgbClr val="9933FF"/>
    <a:srgbClr val="FF66FF"/>
    <a:srgbClr val="009900"/>
    <a:srgbClr val="FFFFFF"/>
    <a:srgbClr val="66FFCC"/>
    <a:srgbClr val="FF0000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940" y="-14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192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DF6C0E6-D898-4BEC-8C6A-9AA584F9BE35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160338"/>
            <a:ext cx="2190750" cy="6697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60338"/>
            <a:ext cx="6419850" cy="6697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160338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28600" y="1676400"/>
            <a:ext cx="8763000" cy="51816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mediaAndTx" preserve="1">
  <p:cSld name="Title, Media Clip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160338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Media Placeholder 2"/>
          <p:cNvSpPr>
            <a:spLocks noGrp="1"/>
          </p:cNvSpPr>
          <p:nvPr>
            <p:ph type="media" sz="half" idx="1"/>
          </p:nvPr>
        </p:nvSpPr>
        <p:spPr>
          <a:xfrm>
            <a:off x="228600" y="1676400"/>
            <a:ext cx="4305300" cy="51816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6300" y="1676400"/>
            <a:ext cx="43053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3053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676400"/>
            <a:ext cx="43053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/>
            </a:gs>
            <a:gs pos="100000">
              <a:srgbClr val="000066">
                <a:gamma/>
                <a:shade val="16078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23900" y="160338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763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2"/>
            <a:endParaRPr lang="en-GB" smtClean="0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723900" y="1447800"/>
            <a:ext cx="7696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>
            <a:outerShdw dist="53882" dir="2700000" algn="ctr" rotWithShape="0">
              <a:srgbClr val="66FFCC"/>
            </a:outerShdw>
          </a:effectLst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66FFCC"/>
        </a:buClr>
        <a:buChar char="•"/>
        <a:defRPr sz="32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FF00"/>
        </a:buClr>
        <a:buChar char="•"/>
        <a:defRPr sz="2800">
          <a:solidFill>
            <a:srgbClr val="00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rgbClr val="FFFFFF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Open Pseudonymisation</a:t>
            </a:r>
            <a:br>
              <a:rPr lang="en-GB" dirty="0" smtClean="0"/>
            </a:br>
            <a:r>
              <a:rPr lang="en-GB" dirty="0" smtClean="0"/>
              <a:t>workshop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Nottingham</a:t>
            </a:r>
          </a:p>
          <a:p>
            <a:r>
              <a:rPr lang="en-GB" dirty="0" smtClean="0"/>
              <a:t>22</a:t>
            </a:r>
            <a:r>
              <a:rPr lang="en-GB" baseline="30000" dirty="0" smtClean="0"/>
              <a:t>nd</a:t>
            </a:r>
            <a:r>
              <a:rPr lang="en-GB" dirty="0" smtClean="0"/>
              <a:t> Sept 2011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Assumptions for today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Legitimate use of data</a:t>
            </a:r>
          </a:p>
          <a:p>
            <a:pPr lvl="1"/>
            <a:r>
              <a:rPr lang="en-GB" dirty="0" smtClean="0"/>
              <a:t> legitimate purpose</a:t>
            </a:r>
          </a:p>
          <a:p>
            <a:pPr lvl="1"/>
            <a:r>
              <a:rPr lang="en-GB" dirty="0" smtClean="0"/>
              <a:t> legitimate applicant or organisation</a:t>
            </a:r>
          </a:p>
          <a:p>
            <a:r>
              <a:rPr lang="en-GB" dirty="0" smtClean="0"/>
              <a:t>Ethics and governance approval in place</a:t>
            </a:r>
          </a:p>
          <a:p>
            <a:r>
              <a:rPr lang="en-GB" dirty="0" smtClean="0"/>
              <a:t>Appropriate data sharing agreements 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task for today</a:t>
            </a:r>
            <a:endParaRPr lang="en-GB" dirty="0"/>
          </a:p>
        </p:txBody>
      </p:sp>
      <p:pic>
        <p:nvPicPr>
          <p:cNvPr id="8" name="Content Placeholder 7" descr="Introducti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628800"/>
            <a:ext cx="6660231" cy="499517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High level requirements </a:t>
            </a:r>
            <a:br>
              <a:rPr lang="en-GB" dirty="0" smtClean="0"/>
            </a:br>
            <a:r>
              <a:rPr lang="en-GB" dirty="0" smtClean="0"/>
              <a:t>of solution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Legal &amp; Ethical</a:t>
            </a:r>
          </a:p>
          <a:p>
            <a:r>
              <a:rPr lang="en-GB" dirty="0" smtClean="0"/>
              <a:t>Secure</a:t>
            </a:r>
          </a:p>
          <a:p>
            <a:r>
              <a:rPr lang="en-GB" dirty="0" smtClean="0"/>
              <a:t>Reliable</a:t>
            </a:r>
          </a:p>
          <a:p>
            <a:r>
              <a:rPr lang="en-GB" dirty="0" smtClean="0"/>
              <a:t>Scalable</a:t>
            </a:r>
          </a:p>
          <a:p>
            <a:r>
              <a:rPr lang="en-GB" dirty="0" smtClean="0"/>
              <a:t>Confidence profession &amp; public</a:t>
            </a:r>
          </a:p>
          <a:p>
            <a:r>
              <a:rPr lang="en-GB" dirty="0" smtClean="0"/>
              <a:t>Different unique IDs for each project</a:t>
            </a:r>
          </a:p>
          <a:p>
            <a:r>
              <a:rPr lang="en-GB" dirty="0" smtClean="0"/>
              <a:t>Affordable</a:t>
            </a:r>
          </a:p>
          <a:p>
            <a:r>
              <a:rPr lang="en-GB" dirty="0" smtClean="0"/>
              <a:t>Capable of implementation across the NHS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 of scope for today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Who provides services?</a:t>
            </a:r>
          </a:p>
          <a:p>
            <a:r>
              <a:rPr lang="en-GB" dirty="0" smtClean="0"/>
              <a:t>Where its located?</a:t>
            </a:r>
          </a:p>
          <a:p>
            <a:r>
              <a:rPr lang="en-GB" dirty="0" smtClean="0"/>
              <a:t>How its funded?</a:t>
            </a:r>
          </a:p>
          <a:p>
            <a:r>
              <a:rPr lang="en-GB" dirty="0" smtClean="0"/>
              <a:t>How its implemented?</a:t>
            </a:r>
          </a:p>
          <a:p>
            <a:r>
              <a:rPr lang="en-GB" dirty="0" smtClean="0"/>
              <a:t>Broader issues of IG such as </a:t>
            </a:r>
          </a:p>
          <a:p>
            <a:pPr lvl="1"/>
            <a:r>
              <a:rPr lang="en-GB" dirty="0" smtClean="0"/>
              <a:t>De-identification</a:t>
            </a:r>
          </a:p>
          <a:p>
            <a:pPr lvl="1"/>
            <a:r>
              <a:rPr lang="en-GB" dirty="0" smtClean="0"/>
              <a:t>Methods to assess risk of re-identification</a:t>
            </a:r>
          </a:p>
          <a:p>
            <a:pPr lvl="1"/>
            <a:r>
              <a:rPr lang="en-GB" dirty="0" smtClean="0"/>
              <a:t>Policy issues</a:t>
            </a:r>
          </a:p>
          <a:p>
            <a:pPr lvl="1"/>
            <a:r>
              <a:rPr lang="en-GB" dirty="0" smtClean="0"/>
              <a:t>Definition safe haven, honest brokers etc</a:t>
            </a:r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 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Introduce ourselves</a:t>
            </a:r>
          </a:p>
          <a:p>
            <a:r>
              <a:rPr lang="en-GB" dirty="0" smtClean="0"/>
              <a:t>What do we want to get from the meeting </a:t>
            </a:r>
          </a:p>
          <a:p>
            <a:r>
              <a:rPr lang="en-GB" dirty="0" smtClean="0"/>
              <a:t>How do we need to use pseudonymisation in our organisation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JHC roles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Research chair at UoN –epidemiology, risk prediction and drug safety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Developed and run the not-for-profit </a:t>
            </a:r>
            <a:r>
              <a:rPr lang="en-GB" smtClean="0"/>
              <a:t>QResearch database </a:t>
            </a:r>
            <a:r>
              <a:rPr lang="en-GB" dirty="0" smtClean="0"/>
              <a:t>with EMIS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Medical Director Clinrisk Ltd (medical software)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Inner city GP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Member of the ECC NIGB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Overall aim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Open common technical specification for pseudonymisation </a:t>
            </a:r>
          </a:p>
          <a:p>
            <a:r>
              <a:rPr lang="en-GB" dirty="0" smtClean="0"/>
              <a:t>allows individual record linkage BETWEEN organisations</a:t>
            </a:r>
          </a:p>
          <a:p>
            <a:r>
              <a:rPr lang="en-GB" dirty="0" smtClean="0"/>
              <a:t>WITHOUT disclosure strong identifiers</a:t>
            </a:r>
          </a:p>
          <a:p>
            <a:r>
              <a:rPr lang="en-GB" dirty="0" smtClean="0"/>
              <a:t>Voluntary specification</a:t>
            </a:r>
          </a:p>
          <a:p>
            <a:r>
              <a:rPr lang="en-GB" dirty="0" smtClean="0"/>
              <a:t>May become standard over time if adopted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factors for </a:t>
            </a:r>
            <a:br>
              <a:rPr lang="en-GB" dirty="0" smtClean="0"/>
            </a:br>
            <a:r>
              <a:rPr lang="en-GB" dirty="0" smtClean="0"/>
              <a:t>successful IT projects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Agreed Purpose</a:t>
            </a:r>
          </a:p>
          <a:p>
            <a:r>
              <a:rPr lang="en-GB" dirty="0" smtClean="0"/>
              <a:t>Clear requirements</a:t>
            </a:r>
          </a:p>
          <a:p>
            <a:r>
              <a:rPr lang="en-GB" dirty="0" smtClean="0"/>
              <a:t>Practical affordable solution</a:t>
            </a:r>
          </a:p>
          <a:p>
            <a:r>
              <a:rPr lang="en-GB" dirty="0" smtClean="0"/>
              <a:t>Right time</a:t>
            </a:r>
          </a:p>
          <a:p>
            <a:r>
              <a:rPr lang="en-GB" dirty="0" smtClean="0"/>
              <a:t>Right  People - skills, experience etc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Terms of engagement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Intention is for output from workshop to be</a:t>
            </a:r>
          </a:p>
          <a:p>
            <a:pPr lvl="1"/>
            <a:r>
              <a:rPr lang="en-GB" dirty="0" smtClean="0"/>
              <a:t>published</a:t>
            </a:r>
          </a:p>
          <a:p>
            <a:pPr lvl="1"/>
            <a:r>
              <a:rPr lang="en-GB" dirty="0" smtClean="0"/>
              <a:t>open </a:t>
            </a:r>
          </a:p>
          <a:p>
            <a:pPr lvl="1"/>
            <a:r>
              <a:rPr lang="en-GB" dirty="0" smtClean="0"/>
              <a:t>freely available for anyone to use</a:t>
            </a:r>
          </a:p>
          <a:p>
            <a:r>
              <a:rPr lang="en-GB" dirty="0" smtClean="0"/>
              <a:t>Seek to avoid infringing any existing IP 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objectives  </a:t>
            </a:r>
            <a:br>
              <a:rPr lang="en-GB" dirty="0" smtClean="0"/>
            </a:br>
            <a:r>
              <a:rPr lang="en-GB" dirty="0" smtClean="0"/>
              <a:t>for safe data sharing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sz="2200" dirty="0"/>
          </a:p>
        </p:txBody>
      </p:sp>
      <p:sp>
        <p:nvSpPr>
          <p:cNvPr id="4" name="Isosceles Triangle 3"/>
          <p:cNvSpPr/>
          <p:nvPr/>
        </p:nvSpPr>
        <p:spPr>
          <a:xfrm>
            <a:off x="2771800" y="3068960"/>
            <a:ext cx="3672408" cy="2088232"/>
          </a:xfrm>
          <a:prstGeom prst="triangl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Patient and their data</a:t>
            </a:r>
          </a:p>
          <a:p>
            <a:pPr algn="ctr"/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23528" y="5157192"/>
            <a:ext cx="2376264" cy="954107"/>
          </a:xfrm>
          <a:prstGeom prst="rect">
            <a:avLst/>
          </a:prstGeom>
          <a:solidFill>
            <a:srgbClr val="C00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Minimise risk </a:t>
            </a:r>
          </a:p>
          <a:p>
            <a:pPr algn="ctr"/>
            <a:r>
              <a:rPr lang="en-GB" dirty="0" smtClean="0">
                <a:solidFill>
                  <a:schemeClr val="bg1"/>
                </a:solidFill>
              </a:rPr>
              <a:t>Privacy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19872" y="1988840"/>
            <a:ext cx="2376264" cy="954107"/>
          </a:xfrm>
          <a:prstGeom prst="rect">
            <a:avLst/>
          </a:prstGeom>
          <a:solidFill>
            <a:srgbClr val="7030A0"/>
          </a:solidFill>
          <a:ln>
            <a:solidFill>
              <a:srgbClr val="9933FF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Maximise public benefit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16216" y="5157192"/>
            <a:ext cx="2376264" cy="954107"/>
          </a:xfrm>
          <a:prstGeom prst="rect">
            <a:avLst/>
          </a:prstGeom>
          <a:solidFill>
            <a:srgbClr val="E5FB17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Maintain public trust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Three main options </a:t>
            </a:r>
            <a:br>
              <a:rPr lang="en-GB" dirty="0" smtClean="0"/>
            </a:br>
            <a:r>
              <a:rPr lang="en-GB" dirty="0" smtClean="0"/>
              <a:t>for data access</a:t>
            </a:r>
            <a:endParaRPr lang="en-GB" dirty="0"/>
          </a:p>
        </p:txBody>
      </p:sp>
      <p:sp>
        <p:nvSpPr>
          <p:cNvPr id="4" name="Isosceles Triangle 3"/>
          <p:cNvSpPr/>
          <p:nvPr/>
        </p:nvSpPr>
        <p:spPr>
          <a:xfrm>
            <a:off x="2843808" y="2780928"/>
            <a:ext cx="3672408" cy="2088232"/>
          </a:xfrm>
          <a:prstGeom prst="triangl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Patient and their data</a:t>
            </a:r>
          </a:p>
          <a:p>
            <a:pPr algn="ctr"/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95536" y="4869160"/>
            <a:ext cx="2376264" cy="954107"/>
          </a:xfrm>
          <a:prstGeom prst="rect">
            <a:avLst/>
          </a:prstGeom>
          <a:solidFill>
            <a:srgbClr val="C000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Minimise risk </a:t>
            </a:r>
          </a:p>
          <a:p>
            <a:pPr algn="ctr"/>
            <a:r>
              <a:rPr lang="en-GB" dirty="0" smtClean="0">
                <a:solidFill>
                  <a:schemeClr val="bg1"/>
                </a:solidFill>
              </a:rPr>
              <a:t>Privacy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19872" y="1700808"/>
            <a:ext cx="2376264" cy="954107"/>
          </a:xfrm>
          <a:prstGeom prst="rect">
            <a:avLst/>
          </a:prstGeom>
          <a:solidFill>
            <a:srgbClr val="7030A0"/>
          </a:solidFill>
          <a:ln>
            <a:solidFill>
              <a:srgbClr val="9933FF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Maximise public benefit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16216" y="4869160"/>
            <a:ext cx="2376264" cy="954107"/>
          </a:xfrm>
          <a:prstGeom prst="rect">
            <a:avLst/>
          </a:prstGeom>
          <a:solidFill>
            <a:srgbClr val="E5FB17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Maintain public trust</a:t>
            </a:r>
          </a:p>
        </p:txBody>
      </p:sp>
      <p:sp>
        <p:nvSpPr>
          <p:cNvPr id="8" name="Oval Callout 7"/>
          <p:cNvSpPr/>
          <p:nvPr/>
        </p:nvSpPr>
        <p:spPr>
          <a:xfrm>
            <a:off x="6516216" y="2492896"/>
            <a:ext cx="2160240" cy="1152128"/>
          </a:xfrm>
          <a:prstGeom prst="wedgeEllipseCallout">
            <a:avLst>
              <a:gd name="adj1" fmla="val -79076"/>
              <a:gd name="adj2" fmla="val 81961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r>
              <a:rPr lang="en-GB" dirty="0" smtClean="0">
                <a:solidFill>
                  <a:schemeClr val="bg1"/>
                </a:solidFill>
              </a:rPr>
              <a:t>consent</a:t>
            </a:r>
          </a:p>
        </p:txBody>
      </p:sp>
      <p:sp>
        <p:nvSpPr>
          <p:cNvPr id="13" name="Oval Callout 12"/>
          <p:cNvSpPr/>
          <p:nvPr/>
        </p:nvSpPr>
        <p:spPr>
          <a:xfrm>
            <a:off x="899592" y="2564904"/>
            <a:ext cx="2376264" cy="1080120"/>
          </a:xfrm>
          <a:prstGeom prst="wedgeEllipseCallout">
            <a:avLst>
              <a:gd name="adj1" fmla="val 57468"/>
              <a:gd name="adj2" fmla="val 92711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r>
              <a:rPr lang="en-GB" sz="2400" dirty="0" smtClean="0">
                <a:solidFill>
                  <a:schemeClr val="bg1"/>
                </a:solidFill>
              </a:rPr>
              <a:t>Pseudo</a:t>
            </a:r>
          </a:p>
          <a:p>
            <a:pPr marL="457200" indent="-457200"/>
            <a:r>
              <a:rPr lang="en-GB" sz="2400" dirty="0" err="1" smtClean="0">
                <a:solidFill>
                  <a:schemeClr val="bg1"/>
                </a:solidFill>
              </a:rPr>
              <a:t>nymisation</a:t>
            </a:r>
            <a:endParaRPr lang="en-GB" sz="2400" dirty="0" smtClean="0">
              <a:solidFill>
                <a:schemeClr val="bg1"/>
              </a:solidFill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3779912" y="5229200"/>
            <a:ext cx="1656184" cy="1412776"/>
          </a:xfrm>
          <a:prstGeom prst="wedgeEllipseCallout">
            <a:avLst>
              <a:gd name="adj1" fmla="val 2334"/>
              <a:gd name="adj2" fmla="val -62870"/>
            </a:avLst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GB" sz="2800" dirty="0" smtClean="0"/>
              <a:t>s251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Terminology </a:t>
            </a:r>
            <a:br>
              <a:rPr lang="en-GB" dirty="0" smtClean="0"/>
            </a:br>
            <a:r>
              <a:rPr lang="en-GB" sz="2800" dirty="0" smtClean="0"/>
              <a:t>(DH de-identification draft standard, v1.1  2011)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445224"/>
          </a:xfrm>
        </p:spPr>
        <p:txBody>
          <a:bodyPr/>
          <a:lstStyle/>
          <a:p>
            <a:r>
              <a:rPr lang="en-GB" dirty="0" smtClean="0"/>
              <a:t>Identifiable information</a:t>
            </a:r>
          </a:p>
          <a:p>
            <a:pPr lvl="1"/>
            <a:r>
              <a:rPr lang="en-GB" dirty="0" smtClean="0"/>
              <a:t>Includes person identifier that will ordinarily and simply identify a person (name, address, dob, postcode, NHS number)</a:t>
            </a:r>
          </a:p>
          <a:p>
            <a:pPr lvl="1">
              <a:buNone/>
            </a:pPr>
            <a:endParaRPr lang="en-GB" dirty="0" smtClean="0"/>
          </a:p>
          <a:p>
            <a:r>
              <a:rPr lang="en-GB" dirty="0" smtClean="0"/>
              <a:t>De-identified information</a:t>
            </a:r>
          </a:p>
          <a:p>
            <a:pPr lvl="1"/>
            <a:r>
              <a:rPr lang="en-GB" dirty="0" smtClean="0"/>
              <a:t>Information that was identifiable but has had personal identifiers stripped out to create dataset where identifiers not present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Terminology </a:t>
            </a:r>
            <a:br>
              <a:rPr lang="en-GB" dirty="0" smtClean="0"/>
            </a:br>
            <a:r>
              <a:rPr lang="en-GB" sz="2800" dirty="0" smtClean="0"/>
              <a:t>(DH de-identification draft standard, v1.1  2011)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445224"/>
          </a:xfrm>
        </p:spPr>
        <p:txBody>
          <a:bodyPr/>
          <a:lstStyle/>
          <a:p>
            <a:r>
              <a:rPr lang="en-GB" dirty="0" err="1" smtClean="0"/>
              <a:t>Pseudoymised</a:t>
            </a:r>
            <a:r>
              <a:rPr lang="en-GB" dirty="0" smtClean="0"/>
              <a:t> information </a:t>
            </a:r>
          </a:p>
          <a:p>
            <a:pPr lvl="1"/>
            <a:r>
              <a:rPr lang="en-GB" dirty="0" smtClean="0"/>
              <a:t>De-identified where a coded reference  used to associate information with a unique individual without enabling that individual to be identified</a:t>
            </a:r>
          </a:p>
          <a:p>
            <a:pPr lvl="1"/>
            <a:r>
              <a:rPr lang="en-GB" dirty="0" smtClean="0"/>
              <a:t>Either reversible or reversible</a:t>
            </a:r>
          </a:p>
          <a:p>
            <a:r>
              <a:rPr lang="en-GB" dirty="0" smtClean="0"/>
              <a:t>Effectively anonymised information </a:t>
            </a:r>
          </a:p>
          <a:p>
            <a:pPr lvl="1"/>
            <a:r>
              <a:rPr lang="en-GB" dirty="0" smtClean="0"/>
              <a:t>No reasonable chance that recipient could infer identities. </a:t>
            </a:r>
          </a:p>
          <a:p>
            <a:pPr lvl="1"/>
            <a:r>
              <a:rPr lang="en-GB" dirty="0" smtClean="0"/>
              <a:t>Not considered personal data or confidential patient information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</TotalTime>
  <Words>366</Words>
  <Application>Microsoft Office PowerPoint</Application>
  <PresentationFormat>On-screen Show (4:3)</PresentationFormat>
  <Paragraphs>87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Open Pseudonymisation workshop </vt:lpstr>
      <vt:lpstr>JHC roles</vt:lpstr>
      <vt:lpstr>Overall aim</vt:lpstr>
      <vt:lpstr>Key factors for  successful IT projects</vt:lpstr>
      <vt:lpstr>Terms of engagement</vt:lpstr>
      <vt:lpstr>Key objectives   for safe data sharing </vt:lpstr>
      <vt:lpstr>Three main options  for data access</vt:lpstr>
      <vt:lpstr>Terminology  (DH de-identification draft standard, v1.1  2011)</vt:lpstr>
      <vt:lpstr>Terminology  (DH de-identification draft standard, v1.1  2011)</vt:lpstr>
      <vt:lpstr>Assumptions for today</vt:lpstr>
      <vt:lpstr>The task for today</vt:lpstr>
      <vt:lpstr>High level requirements  of solution</vt:lpstr>
      <vt:lpstr>Out of scope for today</vt:lpstr>
      <vt:lpstr>Open discussion</vt:lpstr>
    </vt:vector>
  </TitlesOfParts>
  <Company>Steven Shackman Practice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Ian Goodman</dc:creator>
  <cp:lastModifiedBy>Julia Hippisley-Cox</cp:lastModifiedBy>
  <cp:revision>124</cp:revision>
  <dcterms:created xsi:type="dcterms:W3CDTF">2001-11-25T21:39:42Z</dcterms:created>
  <dcterms:modified xsi:type="dcterms:W3CDTF">2011-09-27T12:31:58Z</dcterms:modified>
</cp:coreProperties>
</file>